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9" r:id="rId2"/>
    <p:sldMasterId id="2147483751" r:id="rId3"/>
  </p:sldMasterIdLst>
  <p:notesMasterIdLst>
    <p:notesMasterId r:id="rId52"/>
  </p:notesMasterIdLst>
  <p:sldIdLst>
    <p:sldId id="411" r:id="rId4"/>
    <p:sldId id="257" r:id="rId5"/>
    <p:sldId id="364" r:id="rId6"/>
    <p:sldId id="367" r:id="rId7"/>
    <p:sldId id="368" r:id="rId8"/>
    <p:sldId id="369" r:id="rId9"/>
    <p:sldId id="370" r:id="rId10"/>
    <p:sldId id="365" r:id="rId11"/>
    <p:sldId id="412" r:id="rId12"/>
    <p:sldId id="371" r:id="rId13"/>
    <p:sldId id="372" r:id="rId14"/>
    <p:sldId id="389" r:id="rId15"/>
    <p:sldId id="374" r:id="rId16"/>
    <p:sldId id="375" r:id="rId17"/>
    <p:sldId id="376" r:id="rId18"/>
    <p:sldId id="377" r:id="rId19"/>
    <p:sldId id="378" r:id="rId20"/>
    <p:sldId id="379" r:id="rId21"/>
    <p:sldId id="380" r:id="rId22"/>
    <p:sldId id="381" r:id="rId23"/>
    <p:sldId id="382" r:id="rId24"/>
    <p:sldId id="383" r:id="rId25"/>
    <p:sldId id="385" r:id="rId26"/>
    <p:sldId id="386" r:id="rId27"/>
    <p:sldId id="415" r:id="rId28"/>
    <p:sldId id="397" r:id="rId29"/>
    <p:sldId id="392" r:id="rId30"/>
    <p:sldId id="400" r:id="rId31"/>
    <p:sldId id="393" r:id="rId32"/>
    <p:sldId id="394" r:id="rId33"/>
    <p:sldId id="395" r:id="rId34"/>
    <p:sldId id="396" r:id="rId35"/>
    <p:sldId id="416" r:id="rId36"/>
    <p:sldId id="401" r:id="rId37"/>
    <p:sldId id="402" r:id="rId38"/>
    <p:sldId id="403" r:id="rId39"/>
    <p:sldId id="404" r:id="rId40"/>
    <p:sldId id="405" r:id="rId41"/>
    <p:sldId id="406" r:id="rId42"/>
    <p:sldId id="407" r:id="rId43"/>
    <p:sldId id="408" r:id="rId44"/>
    <p:sldId id="409" r:id="rId45"/>
    <p:sldId id="410" r:id="rId46"/>
    <p:sldId id="422" r:id="rId47"/>
    <p:sldId id="418" r:id="rId48"/>
    <p:sldId id="421" r:id="rId49"/>
    <p:sldId id="419" r:id="rId50"/>
    <p:sldId id="420" r:id="rId51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66"/>
    <a:srgbClr val="FF3300"/>
    <a:srgbClr val="0000FF"/>
    <a:srgbClr val="FFFFCC"/>
    <a:srgbClr val="FF66FF"/>
    <a:srgbClr val="FFCC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テーマ スタイル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テーマ スタイル 1 - アクセント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D083AE6-46FA-4A59-8FB0-9F97EB10719F}" styleName="淡色スタイル 3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92" autoAdjust="0"/>
    <p:restoredTop sz="91569" autoAdjust="0"/>
  </p:normalViewPr>
  <p:slideViewPr>
    <p:cSldViewPr>
      <p:cViewPr>
        <p:scale>
          <a:sx n="60" d="100"/>
          <a:sy n="60" d="100"/>
        </p:scale>
        <p:origin x="-600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5828BB2A-A289-4A6C-AE11-52E391A918F9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Arial" charset="0"/>
            </a:endParaRPr>
          </a:p>
        </p:txBody>
      </p:sp>
      <p:sp>
        <p:nvSpPr>
          <p:cNvPr id="4403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E9A47E-C269-4AD9-99C0-2440DB103AF5}" type="slidenum">
              <a:rPr lang="ja-JP" altLang="en-US">
                <a:latin typeface="Arial" charset="0"/>
              </a:rPr>
              <a:pPr/>
              <a:t>3</a:t>
            </a:fld>
            <a:endParaRPr lang="en-US" altLang="ja-JP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Arial" charset="0"/>
            </a:endParaRPr>
          </a:p>
        </p:txBody>
      </p:sp>
      <p:sp>
        <p:nvSpPr>
          <p:cNvPr id="4403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E9A47E-C269-4AD9-99C0-2440DB103AF5}" type="slidenum">
              <a:rPr lang="ja-JP" altLang="en-US">
                <a:latin typeface="Arial" charset="0"/>
              </a:rPr>
              <a:pPr/>
              <a:t>12</a:t>
            </a:fld>
            <a:endParaRPr lang="en-US" altLang="ja-JP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Arial" charset="0"/>
            </a:endParaRPr>
          </a:p>
        </p:txBody>
      </p:sp>
      <p:sp>
        <p:nvSpPr>
          <p:cNvPr id="4403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E9A47E-C269-4AD9-99C0-2440DB103AF5}" type="slidenum">
              <a:rPr lang="ja-JP" altLang="en-US">
                <a:latin typeface="Arial" charset="0"/>
              </a:rPr>
              <a:pPr/>
              <a:t>13</a:t>
            </a:fld>
            <a:endParaRPr lang="en-US" altLang="ja-JP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Arial" charset="0"/>
            </a:endParaRPr>
          </a:p>
        </p:txBody>
      </p:sp>
      <p:sp>
        <p:nvSpPr>
          <p:cNvPr id="4403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E9A47E-C269-4AD9-99C0-2440DB103AF5}" type="slidenum">
              <a:rPr lang="ja-JP" altLang="en-US">
                <a:latin typeface="Arial" charset="0"/>
              </a:rPr>
              <a:pPr/>
              <a:t>14</a:t>
            </a:fld>
            <a:endParaRPr lang="en-US" altLang="ja-JP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Arial" charset="0"/>
            </a:endParaRPr>
          </a:p>
        </p:txBody>
      </p:sp>
      <p:sp>
        <p:nvSpPr>
          <p:cNvPr id="4403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E9A47E-C269-4AD9-99C0-2440DB103AF5}" type="slidenum">
              <a:rPr lang="ja-JP" altLang="en-US">
                <a:latin typeface="Arial" charset="0"/>
              </a:rPr>
              <a:pPr/>
              <a:t>15</a:t>
            </a:fld>
            <a:endParaRPr lang="en-US" altLang="ja-JP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Arial" charset="0"/>
            </a:endParaRPr>
          </a:p>
        </p:txBody>
      </p:sp>
      <p:sp>
        <p:nvSpPr>
          <p:cNvPr id="4403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E9A47E-C269-4AD9-99C0-2440DB103AF5}" type="slidenum">
              <a:rPr lang="ja-JP" altLang="en-US">
                <a:latin typeface="Arial" charset="0"/>
              </a:rPr>
              <a:pPr/>
              <a:t>16</a:t>
            </a:fld>
            <a:endParaRPr lang="en-US" altLang="ja-JP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Arial" charset="0"/>
            </a:endParaRPr>
          </a:p>
        </p:txBody>
      </p:sp>
      <p:sp>
        <p:nvSpPr>
          <p:cNvPr id="4403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E9A47E-C269-4AD9-99C0-2440DB103AF5}" type="slidenum">
              <a:rPr lang="ja-JP" altLang="en-US">
                <a:latin typeface="Arial" charset="0"/>
              </a:rPr>
              <a:pPr/>
              <a:t>17</a:t>
            </a:fld>
            <a:endParaRPr lang="en-US" altLang="ja-JP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Arial" charset="0"/>
            </a:endParaRPr>
          </a:p>
        </p:txBody>
      </p:sp>
      <p:sp>
        <p:nvSpPr>
          <p:cNvPr id="4403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E9A47E-C269-4AD9-99C0-2440DB103AF5}" type="slidenum">
              <a:rPr lang="ja-JP" altLang="en-US">
                <a:latin typeface="Arial" charset="0"/>
              </a:rPr>
              <a:pPr/>
              <a:t>18</a:t>
            </a:fld>
            <a:endParaRPr lang="en-US" altLang="ja-JP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Arial" charset="0"/>
            </a:endParaRPr>
          </a:p>
        </p:txBody>
      </p:sp>
      <p:sp>
        <p:nvSpPr>
          <p:cNvPr id="4403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E9A47E-C269-4AD9-99C0-2440DB103AF5}" type="slidenum">
              <a:rPr lang="ja-JP" altLang="en-US">
                <a:latin typeface="Arial" charset="0"/>
              </a:rPr>
              <a:pPr/>
              <a:t>19</a:t>
            </a:fld>
            <a:endParaRPr lang="en-US" altLang="ja-JP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Arial" charset="0"/>
            </a:endParaRPr>
          </a:p>
        </p:txBody>
      </p:sp>
      <p:sp>
        <p:nvSpPr>
          <p:cNvPr id="4403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E9A47E-C269-4AD9-99C0-2440DB103AF5}" type="slidenum">
              <a:rPr lang="ja-JP" altLang="en-US">
                <a:latin typeface="Arial" charset="0"/>
              </a:rPr>
              <a:pPr/>
              <a:t>20</a:t>
            </a:fld>
            <a:endParaRPr lang="en-US" altLang="ja-JP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Arial" charset="0"/>
            </a:endParaRPr>
          </a:p>
        </p:txBody>
      </p:sp>
      <p:sp>
        <p:nvSpPr>
          <p:cNvPr id="4403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E9A47E-C269-4AD9-99C0-2440DB103AF5}" type="slidenum">
              <a:rPr lang="ja-JP" altLang="en-US">
                <a:latin typeface="Arial" charset="0"/>
              </a:rPr>
              <a:pPr/>
              <a:t>21</a:t>
            </a:fld>
            <a:endParaRPr lang="en-US" altLang="ja-JP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ja-JP"/>
              <a:t>- </a:t>
            </a:r>
            <a:fld id="{B99E7230-13FF-4CE3-9AAB-91295F010855}" type="slidenum">
              <a:rPr lang="en-US" altLang="ja-JP"/>
              <a:pPr/>
              <a:t>4</a:t>
            </a:fld>
            <a:r>
              <a:rPr lang="en-US" altLang="ja-JP"/>
              <a:t> -</a:t>
            </a:r>
            <a:endParaRPr lang="en-US" altLang="ja-JP">
              <a:latin typeface="Times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935" y="4343985"/>
            <a:ext cx="5028132" cy="411450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 altLang="ja-JP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Arial" charset="0"/>
            </a:endParaRPr>
          </a:p>
        </p:txBody>
      </p:sp>
      <p:sp>
        <p:nvSpPr>
          <p:cNvPr id="4403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E9A47E-C269-4AD9-99C0-2440DB103AF5}" type="slidenum">
              <a:rPr lang="ja-JP" altLang="en-US">
                <a:latin typeface="Arial" charset="0"/>
              </a:rPr>
              <a:pPr/>
              <a:t>22</a:t>
            </a:fld>
            <a:endParaRPr lang="en-US" altLang="ja-JP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Arial" charset="0"/>
            </a:endParaRPr>
          </a:p>
        </p:txBody>
      </p:sp>
      <p:sp>
        <p:nvSpPr>
          <p:cNvPr id="4403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E9A47E-C269-4AD9-99C0-2440DB103AF5}" type="slidenum">
              <a:rPr lang="ja-JP" altLang="en-US">
                <a:latin typeface="Arial" charset="0"/>
              </a:rPr>
              <a:pPr/>
              <a:t>23</a:t>
            </a:fld>
            <a:endParaRPr lang="en-US" altLang="ja-JP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Arial" charset="0"/>
            </a:endParaRPr>
          </a:p>
        </p:txBody>
      </p:sp>
      <p:sp>
        <p:nvSpPr>
          <p:cNvPr id="4403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E9A47E-C269-4AD9-99C0-2440DB103AF5}" type="slidenum">
              <a:rPr lang="ja-JP" altLang="en-US">
                <a:latin typeface="Arial" charset="0"/>
              </a:rPr>
              <a:pPr/>
              <a:t>24</a:t>
            </a:fld>
            <a:endParaRPr lang="en-US" altLang="ja-JP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Arial" charset="0"/>
            </a:endParaRPr>
          </a:p>
        </p:txBody>
      </p:sp>
      <p:sp>
        <p:nvSpPr>
          <p:cNvPr id="4403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E9A47E-C269-4AD9-99C0-2440DB103AF5}" type="slidenum">
              <a:rPr lang="ja-JP" altLang="en-US">
                <a:latin typeface="Arial" charset="0"/>
              </a:rPr>
              <a:pPr/>
              <a:t>26</a:t>
            </a:fld>
            <a:endParaRPr lang="en-US" altLang="ja-JP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Arial" charset="0"/>
            </a:endParaRPr>
          </a:p>
        </p:txBody>
      </p:sp>
      <p:sp>
        <p:nvSpPr>
          <p:cNvPr id="4403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E9A47E-C269-4AD9-99C0-2440DB103AF5}" type="slidenum">
              <a:rPr lang="ja-JP" altLang="en-US">
                <a:latin typeface="Arial" charset="0"/>
              </a:rPr>
              <a:pPr/>
              <a:t>27</a:t>
            </a:fld>
            <a:endParaRPr lang="en-US" altLang="ja-JP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Arial" charset="0"/>
            </a:endParaRPr>
          </a:p>
        </p:txBody>
      </p:sp>
      <p:sp>
        <p:nvSpPr>
          <p:cNvPr id="4403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E9A47E-C269-4AD9-99C0-2440DB103AF5}" type="slidenum">
              <a:rPr lang="ja-JP" altLang="en-US">
                <a:latin typeface="Arial" charset="0"/>
              </a:rPr>
              <a:pPr/>
              <a:t>28</a:t>
            </a:fld>
            <a:endParaRPr lang="en-US" altLang="ja-JP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Arial" charset="0"/>
            </a:endParaRPr>
          </a:p>
        </p:txBody>
      </p:sp>
      <p:sp>
        <p:nvSpPr>
          <p:cNvPr id="4403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E9A47E-C269-4AD9-99C0-2440DB103AF5}" type="slidenum">
              <a:rPr lang="ja-JP" altLang="en-US">
                <a:latin typeface="Arial" charset="0"/>
              </a:rPr>
              <a:pPr/>
              <a:t>29</a:t>
            </a:fld>
            <a:endParaRPr lang="en-US" altLang="ja-JP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Arial" charset="0"/>
            </a:endParaRPr>
          </a:p>
        </p:txBody>
      </p:sp>
      <p:sp>
        <p:nvSpPr>
          <p:cNvPr id="4403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E9A47E-C269-4AD9-99C0-2440DB103AF5}" type="slidenum">
              <a:rPr lang="ja-JP" altLang="en-US">
                <a:latin typeface="Arial" charset="0"/>
              </a:rPr>
              <a:pPr/>
              <a:t>30</a:t>
            </a:fld>
            <a:endParaRPr lang="en-US" altLang="ja-JP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Arial" charset="0"/>
            </a:endParaRPr>
          </a:p>
        </p:txBody>
      </p:sp>
      <p:sp>
        <p:nvSpPr>
          <p:cNvPr id="4403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E9A47E-C269-4AD9-99C0-2440DB103AF5}" type="slidenum">
              <a:rPr lang="ja-JP" altLang="en-US">
                <a:latin typeface="Arial" charset="0"/>
              </a:rPr>
              <a:pPr/>
              <a:t>31</a:t>
            </a:fld>
            <a:endParaRPr lang="en-US" altLang="ja-JP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Arial" charset="0"/>
            </a:endParaRPr>
          </a:p>
        </p:txBody>
      </p:sp>
      <p:sp>
        <p:nvSpPr>
          <p:cNvPr id="4403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E9A47E-C269-4AD9-99C0-2440DB103AF5}" type="slidenum">
              <a:rPr lang="ja-JP" altLang="en-US">
                <a:latin typeface="Arial" charset="0"/>
              </a:rPr>
              <a:pPr/>
              <a:t>32</a:t>
            </a:fld>
            <a:endParaRPr lang="en-US" altLang="ja-JP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ja-JP"/>
              <a:t>- </a:t>
            </a:r>
            <a:fld id="{2499658A-39FA-4253-A335-F9F3E881F4C8}" type="slidenum">
              <a:rPr lang="en-US" altLang="ja-JP"/>
              <a:pPr/>
              <a:t>5</a:t>
            </a:fld>
            <a:r>
              <a:rPr lang="en-US" altLang="ja-JP"/>
              <a:t> -</a:t>
            </a:r>
            <a:endParaRPr lang="en-US" altLang="ja-JP">
              <a:latin typeface="Times" pitchFamily="18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935" y="4343985"/>
            <a:ext cx="5028132" cy="411450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 altLang="ja-JP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ja-JP"/>
              <a:t>- </a:t>
            </a:r>
            <a:fld id="{6853A8E2-9821-4D76-8975-CC5489D973CC}" type="slidenum">
              <a:rPr lang="en-US" altLang="ja-JP"/>
              <a:pPr/>
              <a:t>34</a:t>
            </a:fld>
            <a:r>
              <a:rPr lang="en-US" altLang="ja-JP"/>
              <a:t> -</a:t>
            </a:r>
            <a:endParaRPr lang="en-US" altLang="ja-JP">
              <a:latin typeface="Times" pitchFamily="1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7412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467" y="4344131"/>
            <a:ext cx="5027066" cy="4113339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lIns="91412" tIns="45706" rIns="91412" bIns="45706"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ja-JP"/>
              <a:t>- </a:t>
            </a:r>
            <a:fld id="{FAD8F3B2-374D-4487-88EC-E1F6678521D6}" type="slidenum">
              <a:rPr lang="en-US" altLang="ja-JP"/>
              <a:pPr/>
              <a:t>35</a:t>
            </a:fld>
            <a:r>
              <a:rPr lang="en-US" altLang="ja-JP"/>
              <a:t> -</a:t>
            </a:r>
            <a:endParaRPr lang="en-US" altLang="ja-JP">
              <a:latin typeface="Times" pitchFamily="1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7412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467" y="4344131"/>
            <a:ext cx="5027066" cy="4113339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lIns="91412" tIns="45706" rIns="91412" bIns="45706"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ja-JP"/>
              <a:t>- </a:t>
            </a:r>
            <a:fld id="{D68E1F0A-9DD2-48BD-AFE4-431155F1E3FE}" type="slidenum">
              <a:rPr lang="en-US" altLang="ja-JP"/>
              <a:pPr/>
              <a:t>36</a:t>
            </a:fld>
            <a:r>
              <a:rPr lang="en-US" altLang="ja-JP"/>
              <a:t> -</a:t>
            </a:r>
            <a:endParaRPr lang="en-US" altLang="ja-JP">
              <a:latin typeface="Times" pitchFamily="1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7412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467" y="4344131"/>
            <a:ext cx="5027066" cy="4113339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lIns="91412" tIns="45706" rIns="91412" bIns="45706"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ja-JP"/>
              <a:t>- </a:t>
            </a:r>
            <a:fld id="{D97BFCC1-7721-4215-B617-5629DB67DA9B}" type="slidenum">
              <a:rPr lang="en-US" altLang="ja-JP"/>
              <a:pPr/>
              <a:t>37</a:t>
            </a:fld>
            <a:r>
              <a:rPr lang="en-US" altLang="ja-JP"/>
              <a:t> -</a:t>
            </a:r>
            <a:endParaRPr lang="en-US" altLang="ja-JP">
              <a:latin typeface="Times" pitchFamily="1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467" y="4344131"/>
            <a:ext cx="5027066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522" tIns="45761" rIns="91522" bIns="45761"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ja-JP"/>
              <a:t>- </a:t>
            </a:r>
            <a:fld id="{2A3FF1D9-97F3-4B7F-87AD-C36CE247B51A}" type="slidenum">
              <a:rPr lang="en-US" altLang="ja-JP"/>
              <a:pPr/>
              <a:t>38</a:t>
            </a:fld>
            <a:r>
              <a:rPr lang="en-US" altLang="ja-JP"/>
              <a:t> -</a:t>
            </a:r>
            <a:endParaRPr lang="en-US" altLang="ja-JP">
              <a:latin typeface="Times" pitchFamily="1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467" y="4344131"/>
            <a:ext cx="5027066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522" tIns="45761" rIns="91522" bIns="45761"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ja-JP"/>
              <a:t>- </a:t>
            </a:r>
            <a:fld id="{C3BEE509-5078-43DA-BE55-1960F2202BF7}" type="slidenum">
              <a:rPr lang="en-US" altLang="ja-JP"/>
              <a:pPr/>
              <a:t>39</a:t>
            </a:fld>
            <a:r>
              <a:rPr lang="en-US" altLang="ja-JP"/>
              <a:t> -</a:t>
            </a:r>
            <a:endParaRPr lang="en-US" altLang="ja-JP">
              <a:latin typeface="Times" pitchFamily="1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467" y="4344131"/>
            <a:ext cx="5027066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522" tIns="45761" rIns="91522" bIns="45761"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ja-JP"/>
              <a:t>- </a:t>
            </a:r>
            <a:fld id="{B221AC3A-AD62-4F07-9647-36BE5C3D3283}" type="slidenum">
              <a:rPr lang="en-US" altLang="ja-JP"/>
              <a:pPr/>
              <a:t>40</a:t>
            </a:fld>
            <a:r>
              <a:rPr lang="en-US" altLang="ja-JP"/>
              <a:t> -</a:t>
            </a:r>
            <a:endParaRPr lang="en-US" altLang="ja-JP">
              <a:latin typeface="Times" pitchFamily="1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467" y="4344131"/>
            <a:ext cx="5027066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522" tIns="45761" rIns="91522" bIns="45761"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ja-JP"/>
              <a:t>- </a:t>
            </a:r>
            <a:fld id="{7075C5C9-5B87-4EB9-8072-FC65A949104E}" type="slidenum">
              <a:rPr lang="en-US" altLang="ja-JP"/>
              <a:pPr/>
              <a:t>41</a:t>
            </a:fld>
            <a:r>
              <a:rPr lang="en-US" altLang="ja-JP"/>
              <a:t> -</a:t>
            </a:r>
            <a:endParaRPr lang="en-US" altLang="ja-JP">
              <a:latin typeface="Times" pitchFamily="1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467" y="4344131"/>
            <a:ext cx="5027066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522" tIns="45761" rIns="91522" bIns="45761"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ja-JP"/>
              <a:t>- </a:t>
            </a:r>
            <a:fld id="{1A636AF1-9BC4-4367-84DB-630C10BB76C1}" type="slidenum">
              <a:rPr lang="en-US" altLang="ja-JP"/>
              <a:pPr/>
              <a:t>42</a:t>
            </a:fld>
            <a:r>
              <a:rPr lang="en-US" altLang="ja-JP"/>
              <a:t> -</a:t>
            </a:r>
            <a:endParaRPr lang="en-US" altLang="ja-JP">
              <a:latin typeface="Times" pitchFamily="1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467" y="4344131"/>
            <a:ext cx="5027066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522" tIns="45761" rIns="91522" bIns="45761"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ja-JP"/>
              <a:t>- </a:t>
            </a:r>
            <a:fld id="{FAA35828-40C2-498E-A35D-B47475B3BF58}" type="slidenum">
              <a:rPr lang="en-US" altLang="ja-JP"/>
              <a:pPr/>
              <a:t>43</a:t>
            </a:fld>
            <a:r>
              <a:rPr lang="en-US" altLang="ja-JP"/>
              <a:t> -</a:t>
            </a:r>
            <a:endParaRPr lang="en-US" altLang="ja-JP">
              <a:latin typeface="Times" pitchFamily="1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467" y="4344131"/>
            <a:ext cx="5027066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522" tIns="45761" rIns="91522" bIns="45761"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ja-JP"/>
              <a:t>- </a:t>
            </a:r>
            <a:fld id="{512F2041-F917-47F3-918F-B1B5003D4DA6}" type="slidenum">
              <a:rPr lang="en-US" altLang="ja-JP"/>
              <a:pPr/>
              <a:t>6</a:t>
            </a:fld>
            <a:r>
              <a:rPr lang="en-US" altLang="ja-JP"/>
              <a:t> -</a:t>
            </a:r>
            <a:endParaRPr lang="en-US" altLang="ja-JP">
              <a:latin typeface="Times" pitchFamily="18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935" y="4343985"/>
            <a:ext cx="5028132" cy="411450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 altLang="ja-JP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ja-JP">
                <a:solidFill>
                  <a:prstClr val="black"/>
                </a:solidFill>
              </a:rPr>
              <a:t>- </a:t>
            </a:r>
            <a:fld id="{D68E1F0A-9DD2-48BD-AFE4-431155F1E3FE}" type="slidenum">
              <a:rPr lang="en-US" altLang="ja-JP">
                <a:solidFill>
                  <a:prstClr val="black"/>
                </a:solidFill>
              </a:rPr>
              <a:pPr/>
              <a:t>44</a:t>
            </a:fld>
            <a:r>
              <a:rPr lang="en-US" altLang="ja-JP">
                <a:solidFill>
                  <a:prstClr val="black"/>
                </a:solidFill>
              </a:rPr>
              <a:t> -</a:t>
            </a:r>
            <a:endParaRPr lang="en-US" altLang="ja-JP">
              <a:solidFill>
                <a:prstClr val="black"/>
              </a:solidFill>
              <a:latin typeface="Times" pitchFamily="1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7412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467" y="4344131"/>
            <a:ext cx="5027066" cy="4113339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lIns="91412" tIns="45706" rIns="91412" bIns="45706"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Arial" charset="0"/>
            </a:endParaRPr>
          </a:p>
        </p:txBody>
      </p:sp>
      <p:sp>
        <p:nvSpPr>
          <p:cNvPr id="4403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E9A47E-C269-4AD9-99C0-2440DB103AF5}" type="slidenum">
              <a:rPr lang="ja-JP" altLang="en-US">
                <a:latin typeface="Arial" charset="0"/>
              </a:rPr>
              <a:pPr/>
              <a:t>46</a:t>
            </a:fld>
            <a:endParaRPr lang="en-US" altLang="ja-JP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Arial" charset="0"/>
            </a:endParaRPr>
          </a:p>
        </p:txBody>
      </p:sp>
      <p:sp>
        <p:nvSpPr>
          <p:cNvPr id="4403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E9A47E-C269-4AD9-99C0-2440DB103AF5}" type="slidenum">
              <a:rPr lang="ja-JP" altLang="en-US">
                <a:latin typeface="Arial" charset="0"/>
              </a:rPr>
              <a:pPr/>
              <a:t>47</a:t>
            </a:fld>
            <a:endParaRPr lang="en-US" altLang="ja-JP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Arial" charset="0"/>
            </a:endParaRPr>
          </a:p>
        </p:txBody>
      </p:sp>
      <p:sp>
        <p:nvSpPr>
          <p:cNvPr id="4403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E9A47E-C269-4AD9-99C0-2440DB103AF5}" type="slidenum">
              <a:rPr lang="ja-JP" altLang="en-US">
                <a:latin typeface="Arial" charset="0"/>
              </a:rPr>
              <a:pPr/>
              <a:t>48</a:t>
            </a:fld>
            <a:endParaRPr lang="en-US" altLang="ja-JP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ja-JP"/>
              <a:t>- </a:t>
            </a:r>
            <a:fld id="{C57DB0B1-AE3B-4D91-AAD5-FCD0149CCCA9}" type="slidenum">
              <a:rPr lang="en-US" altLang="ja-JP"/>
              <a:pPr/>
              <a:t>7</a:t>
            </a:fld>
            <a:r>
              <a:rPr lang="en-US" altLang="ja-JP"/>
              <a:t> -</a:t>
            </a:r>
            <a:endParaRPr lang="en-US" altLang="ja-JP">
              <a:latin typeface="Times" pitchFamily="18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935" y="4343985"/>
            <a:ext cx="5028132" cy="411450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 altLang="ja-JP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Arial" charset="0"/>
            </a:endParaRPr>
          </a:p>
        </p:txBody>
      </p:sp>
      <p:sp>
        <p:nvSpPr>
          <p:cNvPr id="4403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E9A47E-C269-4AD9-99C0-2440DB103AF5}" type="slidenum">
              <a:rPr lang="ja-JP" altLang="en-US">
                <a:latin typeface="Arial" charset="0"/>
              </a:rPr>
              <a:pPr/>
              <a:t>8</a:t>
            </a:fld>
            <a:endParaRPr lang="en-US" altLang="ja-JP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Arial" charset="0"/>
            </a:endParaRPr>
          </a:p>
        </p:txBody>
      </p:sp>
      <p:sp>
        <p:nvSpPr>
          <p:cNvPr id="4403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E9A47E-C269-4AD9-99C0-2440DB103AF5}" type="slidenum">
              <a:rPr lang="ja-JP" altLang="en-US">
                <a:latin typeface="Arial" charset="0"/>
              </a:rPr>
              <a:pPr/>
              <a:t>9</a:t>
            </a:fld>
            <a:endParaRPr lang="en-US" altLang="ja-JP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Arial" charset="0"/>
            </a:endParaRPr>
          </a:p>
        </p:txBody>
      </p:sp>
      <p:sp>
        <p:nvSpPr>
          <p:cNvPr id="4403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E9A47E-C269-4AD9-99C0-2440DB103AF5}" type="slidenum">
              <a:rPr lang="ja-JP" altLang="en-US">
                <a:latin typeface="Arial" charset="0"/>
              </a:rPr>
              <a:pPr/>
              <a:t>10</a:t>
            </a:fld>
            <a:endParaRPr lang="en-US" altLang="ja-JP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Arial" charset="0"/>
            </a:endParaRPr>
          </a:p>
        </p:txBody>
      </p:sp>
      <p:sp>
        <p:nvSpPr>
          <p:cNvPr id="4403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E9A47E-C269-4AD9-99C0-2440DB103AF5}" type="slidenum">
              <a:rPr lang="ja-JP" altLang="en-US">
                <a:latin typeface="Arial" charset="0"/>
              </a:rPr>
              <a:pPr/>
              <a:t>11</a:t>
            </a:fld>
            <a:endParaRPr lang="en-US" altLang="ja-JP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37537-9D5D-4655-8AB8-C46FB8779183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75806-3BCC-40D7-85BD-192DECD6641B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A1AEA-1594-480B-9B50-30A2A63FD582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11188" y="1484313"/>
            <a:ext cx="3884612" cy="487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3886200" cy="487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D8597-7886-48EA-870B-394E2B9CEE3A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54788" y="44450"/>
            <a:ext cx="1979612" cy="631031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11188" y="44450"/>
            <a:ext cx="5791200" cy="631031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11188" y="1484313"/>
            <a:ext cx="3884612" cy="487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3886200" cy="487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BF033-C06E-441F-8945-D9988AE43982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54788" y="44450"/>
            <a:ext cx="1979612" cy="631031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11188" y="44450"/>
            <a:ext cx="5791200" cy="631031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B3112-B4A6-469B-A4D3-0D3A2E1E2179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05BC3-60B5-471D-AEF6-16C6DD5F2018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C7703-C51C-474C-84B0-A82953323C90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05749-8B6A-462F-8D0D-5DC5B58F6D8F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4B8AD-0750-4C57-B9B9-72A8E67C3C3F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DD504-76E3-4505-8516-1E798EB612B8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fld id="{D1BB5095-C525-4942-B0FB-E6B358CD934A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4445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484313"/>
            <a:ext cx="7923212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24586" name="Rectangle 10"/>
          <p:cNvSpPr>
            <a:spLocks noChangeArrowheads="1"/>
          </p:cNvSpPr>
          <p:nvPr userDrawn="1"/>
        </p:nvSpPr>
        <p:spPr bwMode="auto">
          <a:xfrm>
            <a:off x="34925" y="912813"/>
            <a:ext cx="8991600" cy="114300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tint val="0"/>
                  <a:invGamma/>
                </a:srgbClr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 sz="2800">
              <a:solidFill>
                <a:srgbClr val="FF0000"/>
              </a:solidFill>
              <a:latin typeface="Helvetica" pitchFamily="1" charset="0"/>
            </a:endParaRPr>
          </a:p>
        </p:txBody>
      </p:sp>
      <p:sp>
        <p:nvSpPr>
          <p:cNvPr id="24587" name="Text Box 11"/>
          <p:cNvSpPr txBox="1">
            <a:spLocks noChangeArrowheads="1"/>
          </p:cNvSpPr>
          <p:nvPr userDrawn="1"/>
        </p:nvSpPr>
        <p:spPr bwMode="auto">
          <a:xfrm>
            <a:off x="7235825" y="741363"/>
            <a:ext cx="16922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400" b="1" i="1">
                <a:solidFill>
                  <a:srgbClr val="FF020E"/>
                </a:solidFill>
                <a:ea typeface="ＭＳ ゴシック" pitchFamily="1" charset="-128"/>
              </a:rPr>
              <a:t>JAEA/FNS</a:t>
            </a:r>
            <a:endParaRPr lang="en-US" altLang="ja-JP" sz="2400" i="1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Osaka" pitchFamily="1" charset="-128"/>
          <a:ea typeface="Osaka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Osaka" pitchFamily="1" charset="-128"/>
          <a:ea typeface="Osaka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Osaka" pitchFamily="1" charset="-128"/>
          <a:ea typeface="Osaka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Osaka" pitchFamily="1" charset="-128"/>
          <a:ea typeface="Osaka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Osaka" pitchFamily="1" charset="-128"/>
          <a:ea typeface="Osaka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Osaka" pitchFamily="1" charset="-128"/>
          <a:ea typeface="Osaka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Osaka" pitchFamily="1" charset="-128"/>
          <a:ea typeface="Osaka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Osaka" pitchFamily="1" charset="-128"/>
          <a:ea typeface="Osaka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4445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484313"/>
            <a:ext cx="7923212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24586" name="Rectangle 10"/>
          <p:cNvSpPr>
            <a:spLocks noChangeArrowheads="1"/>
          </p:cNvSpPr>
          <p:nvPr userDrawn="1"/>
        </p:nvSpPr>
        <p:spPr bwMode="auto">
          <a:xfrm>
            <a:off x="34925" y="912813"/>
            <a:ext cx="8991600" cy="114300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tint val="0"/>
                  <a:invGamma/>
                </a:srgbClr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 sz="2800" b="1">
              <a:solidFill>
                <a:srgbClr val="FF0000"/>
              </a:solidFill>
              <a:latin typeface="Helvetica" pitchFamily="1" charset="0"/>
            </a:endParaRPr>
          </a:p>
        </p:txBody>
      </p:sp>
      <p:sp>
        <p:nvSpPr>
          <p:cNvPr id="24587" name="Text Box 11"/>
          <p:cNvSpPr txBox="1">
            <a:spLocks noChangeArrowheads="1"/>
          </p:cNvSpPr>
          <p:nvPr userDrawn="1"/>
        </p:nvSpPr>
        <p:spPr bwMode="auto">
          <a:xfrm>
            <a:off x="7235825" y="741363"/>
            <a:ext cx="16922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400" b="1" i="1">
                <a:solidFill>
                  <a:srgbClr val="FF020E"/>
                </a:solidFill>
                <a:ea typeface="ＭＳ ゴシック" pitchFamily="1" charset="-128"/>
              </a:rPr>
              <a:t>JAEA/FNS</a:t>
            </a:r>
            <a:endParaRPr lang="en-US" altLang="ja-JP" sz="2400" i="1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  <a:ea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  <a:ea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  <a:ea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  <a:ea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052513"/>
            <a:ext cx="8640763" cy="2519362"/>
          </a:xfrm>
        </p:spPr>
        <p:txBody>
          <a:bodyPr/>
          <a:lstStyle/>
          <a:p>
            <a:pPr eaLnBrk="1" hangingPunct="1"/>
            <a:r>
              <a:rPr lang="en-US" altLang="ja-JP" sz="3600" b="1" dirty="0" smtClean="0">
                <a:solidFill>
                  <a:srgbClr val="0000FF"/>
                </a:solidFill>
              </a:rPr>
              <a:t>Benchmark test with OKTAVIAN data and</a:t>
            </a:r>
            <a:br>
              <a:rPr lang="en-US" altLang="ja-JP" sz="3600" b="1" dirty="0" smtClean="0">
                <a:solidFill>
                  <a:srgbClr val="0000FF"/>
                </a:solidFill>
              </a:rPr>
            </a:br>
            <a:r>
              <a:rPr lang="en-US" altLang="ja-JP" sz="3600" b="1" dirty="0" smtClean="0">
                <a:solidFill>
                  <a:srgbClr val="0000FF"/>
                </a:solidFill>
              </a:rPr>
              <a:t>Comment on </a:t>
            </a:r>
            <a:r>
              <a:rPr lang="en-US" altLang="ja-JP" sz="3600" b="1" dirty="0" err="1" smtClean="0">
                <a:solidFill>
                  <a:srgbClr val="0000FF"/>
                </a:solidFill>
              </a:rPr>
              <a:t>kerma</a:t>
            </a:r>
            <a:r>
              <a:rPr lang="en-US" altLang="ja-JP" sz="3600" b="1" dirty="0" smtClean="0">
                <a:solidFill>
                  <a:srgbClr val="0000FF"/>
                </a:solidFill>
              </a:rPr>
              <a:t> factor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180975" y="4365625"/>
            <a:ext cx="9361488" cy="1752600"/>
          </a:xfrm>
        </p:spPr>
        <p:txBody>
          <a:bodyPr/>
          <a:lstStyle/>
          <a:p>
            <a:pPr eaLnBrk="1" hangingPunct="1"/>
            <a:r>
              <a:rPr lang="en-US" altLang="ja-JP" sz="2400" smtClean="0"/>
              <a:t>Yukinobu Watanabe</a:t>
            </a:r>
          </a:p>
          <a:p>
            <a:pPr eaLnBrk="1" hangingPunct="1"/>
            <a:r>
              <a:rPr lang="en-US" altLang="ja-JP" sz="2400" i="1" smtClean="0"/>
              <a:t>Department of Advanced Energy Engineering Science,</a:t>
            </a:r>
          </a:p>
          <a:p>
            <a:pPr eaLnBrk="1" hangingPunct="1"/>
            <a:r>
              <a:rPr lang="en-US" altLang="ja-JP" sz="2400" i="1" smtClean="0"/>
              <a:t>Kyushu University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4000" y="5635625"/>
            <a:ext cx="768350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正方形/長方形 10"/>
          <p:cNvSpPr>
            <a:spLocks noChangeArrowheads="1"/>
          </p:cNvSpPr>
          <p:nvPr/>
        </p:nvSpPr>
        <p:spPr bwMode="auto">
          <a:xfrm>
            <a:off x="3471228" y="357166"/>
            <a:ext cx="55879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>
                <a:cs typeface="Times New Roman" pitchFamily="18" charset="0"/>
              </a:rPr>
              <a:t>3nd </a:t>
            </a:r>
            <a:r>
              <a:rPr lang="en-US" altLang="ja-JP" dirty="0">
                <a:cs typeface="Times New Roman" pitchFamily="18" charset="0"/>
              </a:rPr>
              <a:t>RCM of CRP on FENDL-3, </a:t>
            </a:r>
            <a:r>
              <a:rPr lang="en-US" altLang="ja-JP" dirty="0" smtClean="0">
                <a:cs typeface="Times New Roman" pitchFamily="18" charset="0"/>
              </a:rPr>
              <a:t>6-10 December 2011</a:t>
            </a:r>
            <a:endParaRPr lang="en-US" altLang="ja-JP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85750" y="201613"/>
            <a:ext cx="5981125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b="1" dirty="0" smtClean="0">
                <a:latin typeface="+mj-lt"/>
                <a:ea typeface="+mn-ea"/>
              </a:rPr>
              <a:t>Assigment-2:  </a:t>
            </a:r>
            <a:r>
              <a:rPr lang="en-US" altLang="ja-JP" sz="3600" b="1" dirty="0" err="1" smtClean="0">
                <a:latin typeface="+mj-lt"/>
                <a:ea typeface="+mn-ea"/>
              </a:rPr>
              <a:t>Sn</a:t>
            </a:r>
            <a:r>
              <a:rPr lang="en-US" altLang="ja-JP" sz="3600" b="1" dirty="0" smtClean="0">
                <a:latin typeface="+mj-lt"/>
                <a:ea typeface="+mn-ea"/>
              </a:rPr>
              <a:t> isotopes</a:t>
            </a:r>
            <a:endParaRPr lang="ja-JP" altLang="en-US" sz="3600" b="1" dirty="0">
              <a:latin typeface="+mj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908050"/>
            <a:ext cx="8991600" cy="1143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pitchFamily="34" charset="0"/>
            </a:endParaRPr>
          </a:p>
        </p:txBody>
      </p:sp>
      <p:sp>
        <p:nvSpPr>
          <p:cNvPr id="246786" name="Rectangle 2"/>
          <p:cNvSpPr>
            <a:spLocks noChangeArrowheads="1"/>
          </p:cNvSpPr>
          <p:nvPr/>
        </p:nvSpPr>
        <p:spPr bwMode="auto">
          <a:xfrm>
            <a:off x="395536" y="1520205"/>
            <a:ext cx="8352928" cy="15696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lang="en-US" altLang="ja-JP" sz="2400" dirty="0" smtClean="0">
                <a:latin typeface="+mn-lt"/>
                <a:ea typeface="ＭＳ 明朝" pitchFamily="17" charset="-128"/>
                <a:cs typeface="Times New Roman" pitchFamily="18" charset="0"/>
              </a:rPr>
              <a:t>Isotopic evaluations from RUSFOND files (or JENDL-4 if available) to be joined to TENDL at E &gt; 20 </a:t>
            </a:r>
            <a:r>
              <a:rPr lang="en-US" altLang="ja-JP" sz="2400" dirty="0" err="1" smtClean="0">
                <a:latin typeface="+mn-lt"/>
                <a:ea typeface="ＭＳ 明朝" pitchFamily="17" charset="-128"/>
                <a:cs typeface="Times New Roman" pitchFamily="18" charset="0"/>
              </a:rPr>
              <a:t>MeV</a:t>
            </a:r>
            <a:r>
              <a:rPr lang="en-US" altLang="ja-JP" sz="2400" dirty="0" smtClean="0">
                <a:latin typeface="+mn-lt"/>
                <a:ea typeface="ＭＳ 明朝" pitchFamily="17" charset="-128"/>
                <a:cs typeface="Times New Roman" pitchFamily="18" charset="0"/>
              </a:rPr>
              <a:t>. Otherwise use TENDL only.  Action on Watanabe to justify switch to JENDL-4.</a:t>
            </a:r>
            <a:endParaRPr kumimoji="1" lang="en-US" altLang="ja-JP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  <a:ea typeface="ＭＳ Ｐゴシック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67744" y="3635732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In summary report from the 2</a:t>
            </a:r>
            <a:r>
              <a:rPr lang="en-US" altLang="ja-JP" baseline="30000" dirty="0" smtClean="0"/>
              <a:t>nd</a:t>
            </a:r>
            <a:r>
              <a:rPr lang="en-US" altLang="ja-JP" dirty="0" smtClean="0"/>
              <a:t> RCM; INDC(NDS)-0567 (2010)</a:t>
            </a:r>
            <a:endParaRPr kumimoji="1" lang="ja-JP" altLang="en-US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899592" y="4437112"/>
            <a:ext cx="7632848" cy="1512168"/>
            <a:chOff x="899592" y="4437112"/>
            <a:chExt cx="7632848" cy="1512168"/>
          </a:xfrm>
        </p:grpSpPr>
        <p:sp>
          <p:nvSpPr>
            <p:cNvPr id="246785" name="Rectangle 1"/>
            <p:cNvSpPr>
              <a:spLocks noChangeArrowheads="1"/>
            </p:cNvSpPr>
            <p:nvPr/>
          </p:nvSpPr>
          <p:spPr bwMode="auto">
            <a:xfrm>
              <a:off x="899592" y="5118283"/>
              <a:ext cx="7632848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ja-JP" sz="2400" dirty="0" smtClean="0">
                  <a:latin typeface="+mn-lt"/>
                  <a:ea typeface="ＭＳ 明朝" pitchFamily="17" charset="-128"/>
                  <a:cs typeface="Times New Roman" pitchFamily="18" charset="0"/>
                </a:rPr>
                <a:t>T</a:t>
              </a:r>
              <a:r>
                <a:rPr kumimoji="1" lang="en-US" altLang="ja-JP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ＭＳ 明朝" pitchFamily="17" charset="-128"/>
                  <a:cs typeface="Times New Roman" pitchFamily="18" charset="0"/>
                </a:rPr>
                <a:t>he data of </a:t>
              </a:r>
              <a:r>
                <a:rPr kumimoji="1" lang="en-US" altLang="ja-JP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ＭＳ 明朝" pitchFamily="17" charset="-128"/>
                  <a:cs typeface="Times New Roman" pitchFamily="18" charset="0"/>
                </a:rPr>
                <a:t>Sn</a:t>
              </a:r>
              <a:r>
                <a:rPr kumimoji="1" lang="en-US" altLang="ja-JP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ＭＳ 明朝" pitchFamily="17" charset="-128"/>
                  <a:cs typeface="Times New Roman" pitchFamily="18" charset="0"/>
                </a:rPr>
                <a:t> isotopes in RUSFOND are taken from ENDF/B-VII and both data are same.</a:t>
              </a:r>
              <a:endParaRPr kumimoji="1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pitchFamily="50" charset="-128"/>
              </a:endParaRPr>
            </a:p>
          </p:txBody>
        </p:sp>
        <p:sp>
          <p:nvSpPr>
            <p:cNvPr id="7" name="下矢印 6"/>
            <p:cNvSpPr/>
            <p:nvPr/>
          </p:nvSpPr>
          <p:spPr>
            <a:xfrm>
              <a:off x="4067944" y="4437112"/>
              <a:ext cx="504056" cy="504056"/>
            </a:xfrm>
            <a:prstGeom prst="downArrow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85750" y="201613"/>
            <a:ext cx="2800767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b="1" dirty="0" err="1" smtClean="0">
                <a:latin typeface="+mj-lt"/>
                <a:ea typeface="+mn-ea"/>
              </a:rPr>
              <a:t>Sn</a:t>
            </a:r>
            <a:r>
              <a:rPr lang="en-US" altLang="ja-JP" sz="3600" b="1" dirty="0" smtClean="0">
                <a:latin typeface="+mj-lt"/>
                <a:ea typeface="+mn-ea"/>
              </a:rPr>
              <a:t> isotopes</a:t>
            </a:r>
            <a:endParaRPr lang="ja-JP" altLang="en-US" sz="3600" b="1" dirty="0">
              <a:latin typeface="+mj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908050"/>
            <a:ext cx="8991600" cy="1143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pitchFamily="34" charset="0"/>
            </a:endParaRPr>
          </a:p>
        </p:txBody>
      </p:sp>
      <p:sp>
        <p:nvSpPr>
          <p:cNvPr id="246785" name="Rectangle 1"/>
          <p:cNvSpPr>
            <a:spLocks noChangeArrowheads="1"/>
          </p:cNvSpPr>
          <p:nvPr/>
        </p:nvSpPr>
        <p:spPr bwMode="auto">
          <a:xfrm>
            <a:off x="395536" y="1299538"/>
            <a:ext cx="835292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z="2400" dirty="0" smtClean="0">
                <a:latin typeface="+mn-lt"/>
                <a:ea typeface="ＭＳ 明朝" pitchFamily="17" charset="-128"/>
                <a:cs typeface="Times New Roman" pitchFamily="18" charset="0"/>
              </a:rPr>
              <a:t>Since there is no integral benchmark test for </a:t>
            </a:r>
            <a:r>
              <a:rPr lang="en-US" altLang="ja-JP" sz="2400" dirty="0" err="1" smtClean="0">
                <a:latin typeface="+mn-lt"/>
                <a:ea typeface="ＭＳ 明朝" pitchFamily="17" charset="-128"/>
                <a:cs typeface="Times New Roman" pitchFamily="18" charset="0"/>
              </a:rPr>
              <a:t>Sn</a:t>
            </a:r>
            <a:r>
              <a:rPr lang="en-US" altLang="ja-JP" sz="2400" dirty="0" smtClean="0">
                <a:latin typeface="+mn-lt"/>
                <a:ea typeface="ＭＳ 明朝" pitchFamily="17" charset="-128"/>
                <a:cs typeface="Times New Roman" pitchFamily="18" charset="0"/>
              </a:rPr>
              <a:t> isotopes, our optimum selection of evaluated library should be based on only comparison of differential data. </a:t>
            </a:r>
            <a:br>
              <a:rPr lang="en-US" altLang="ja-JP" sz="2400" dirty="0" smtClean="0">
                <a:latin typeface="+mn-lt"/>
                <a:ea typeface="ＭＳ 明朝" pitchFamily="17" charset="-128"/>
                <a:cs typeface="Times New Roman" pitchFamily="18" charset="0"/>
              </a:rPr>
            </a:br>
            <a:r>
              <a:rPr lang="en-US" altLang="ja-JP" sz="2400" dirty="0" smtClean="0">
                <a:latin typeface="+mn-lt"/>
                <a:ea typeface="ＭＳ 明朝" pitchFamily="17" charset="-128"/>
                <a:cs typeface="Times New Roman" pitchFamily="18" charset="0"/>
              </a:rPr>
              <a:t/>
            </a:r>
            <a:br>
              <a:rPr lang="en-US" altLang="ja-JP" sz="2400" dirty="0" smtClean="0">
                <a:latin typeface="+mn-lt"/>
                <a:ea typeface="ＭＳ 明朝" pitchFamily="17" charset="-128"/>
                <a:cs typeface="Times New Roman" pitchFamily="18" charset="0"/>
              </a:rPr>
            </a:br>
            <a:r>
              <a:rPr lang="en-US" altLang="ja-JP" sz="2400" dirty="0" smtClean="0">
                <a:latin typeface="+mn-lt"/>
                <a:ea typeface="ＭＳ 明朝" pitchFamily="17" charset="-128"/>
                <a:cs typeface="Times New Roman" pitchFamily="18" charset="0"/>
              </a:rPr>
              <a:t>Here we focus on </a:t>
            </a:r>
            <a:r>
              <a:rPr lang="en-US" altLang="ja-JP" sz="2400" dirty="0" smtClean="0">
                <a:solidFill>
                  <a:srgbClr val="FF0000"/>
                </a:solidFill>
                <a:latin typeface="Symbol" pitchFamily="18" charset="2"/>
                <a:ea typeface="ＭＳ 明朝" pitchFamily="17" charset="-128"/>
                <a:cs typeface="Times New Roman" pitchFamily="18" charset="0"/>
              </a:rPr>
              <a:t>g</a:t>
            </a:r>
            <a:r>
              <a:rPr lang="en-US" altLang="ja-JP" sz="2400" dirty="0" smtClean="0">
                <a:solidFill>
                  <a:srgbClr val="FF0000"/>
                </a:solidFill>
                <a:latin typeface="+mn-lt"/>
                <a:ea typeface="ＭＳ 明朝" pitchFamily="17" charset="-128"/>
                <a:cs typeface="Times New Roman" pitchFamily="18" charset="0"/>
              </a:rPr>
              <a:t>-ray production cross sections</a:t>
            </a:r>
            <a:r>
              <a:rPr lang="en-US" altLang="ja-JP" sz="2400" dirty="0" smtClean="0">
                <a:latin typeface="+mn-lt"/>
                <a:ea typeface="ＭＳ 明朝" pitchFamily="17" charset="-128"/>
                <a:cs typeface="Times New Roman" pitchFamily="18" charset="0"/>
              </a:rPr>
              <a:t>, because they are important to estimate the influence of </a:t>
            </a:r>
            <a:r>
              <a:rPr lang="en-US" altLang="ja-JP" sz="2400" dirty="0" smtClean="0">
                <a:latin typeface="Symbol" pitchFamily="18" charset="2"/>
                <a:ea typeface="ＭＳ 明朝" pitchFamily="17" charset="-128"/>
                <a:cs typeface="Times New Roman" pitchFamily="18" charset="0"/>
              </a:rPr>
              <a:t>g</a:t>
            </a:r>
            <a:r>
              <a:rPr lang="en-US" altLang="ja-JP" sz="2400" dirty="0" smtClean="0">
                <a:latin typeface="+mn-lt"/>
                <a:ea typeface="ＭＳ 明朝" pitchFamily="17" charset="-128"/>
                <a:cs typeface="Times New Roman" pitchFamily="18" charset="0"/>
              </a:rPr>
              <a:t>-ray heating on superconducting coil (Nb</a:t>
            </a:r>
            <a:r>
              <a:rPr lang="en-US" altLang="ja-JP" sz="2400" baseline="-25000" dirty="0" smtClean="0">
                <a:latin typeface="+mn-lt"/>
                <a:ea typeface="ＭＳ 明朝" pitchFamily="17" charset="-128"/>
                <a:cs typeface="Times New Roman" pitchFamily="18" charset="0"/>
              </a:rPr>
              <a:t>3</a:t>
            </a:r>
            <a:r>
              <a:rPr lang="en-US" altLang="ja-JP" sz="2400" dirty="0" smtClean="0">
                <a:latin typeface="+mn-lt"/>
                <a:ea typeface="ＭＳ 明朝" pitchFamily="17" charset="-128"/>
                <a:cs typeface="Times New Roman" pitchFamily="18" charset="0"/>
              </a:rPr>
              <a:t>Sn) for nuclear fusion technology. </a:t>
            </a:r>
            <a:endParaRPr kumimoji="1" lang="en-US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50" charset="-128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39552" y="5362183"/>
            <a:ext cx="7992888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z="2400" dirty="0" smtClean="0">
                <a:latin typeface="+mn-lt"/>
                <a:ea typeface="ＭＳ 明朝" pitchFamily="17" charset="-128"/>
                <a:cs typeface="Times New Roman" pitchFamily="18" charset="0"/>
              </a:rPr>
              <a:t>ENDF/B-VII.0, RUSFOND, TENDL-2010, and JENDL-4.0 are compared with available experimental data. </a:t>
            </a:r>
            <a:endParaRPr kumimoji="1" lang="en-US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252" y="489071"/>
            <a:ext cx="8968740" cy="692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正方形/長方形 1"/>
          <p:cNvSpPr/>
          <p:nvPr/>
        </p:nvSpPr>
        <p:spPr>
          <a:xfrm>
            <a:off x="285750" y="201613"/>
            <a:ext cx="2181046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b="1" baseline="30000" dirty="0" smtClean="0">
                <a:latin typeface="+mj-lt"/>
                <a:ea typeface="+mn-ea"/>
              </a:rPr>
              <a:t>114</a:t>
            </a:r>
            <a:r>
              <a:rPr lang="en-US" altLang="ja-JP" sz="3600" b="1" dirty="0" smtClean="0">
                <a:latin typeface="+mj-lt"/>
                <a:ea typeface="+mn-ea"/>
              </a:rPr>
              <a:t>Sn(</a:t>
            </a:r>
            <a:r>
              <a:rPr lang="en-US" altLang="ja-JP" sz="3600" b="1" dirty="0" err="1" smtClean="0">
                <a:latin typeface="+mj-lt"/>
                <a:ea typeface="+mn-ea"/>
              </a:rPr>
              <a:t>n,</a:t>
            </a:r>
            <a:r>
              <a:rPr lang="en-US" altLang="ja-JP" sz="3600" b="1" dirty="0" err="1" smtClean="0">
                <a:latin typeface="Symbol" pitchFamily="18" charset="2"/>
                <a:ea typeface="+mn-ea"/>
              </a:rPr>
              <a:t>g</a:t>
            </a:r>
            <a:r>
              <a:rPr lang="en-US" altLang="ja-JP" sz="3600" b="1" dirty="0" smtClean="0">
                <a:latin typeface="+mj-lt"/>
                <a:ea typeface="+mn-ea"/>
              </a:rPr>
              <a:t>)</a:t>
            </a:r>
            <a:endParaRPr lang="ja-JP" altLang="en-US" sz="3600" b="1" dirty="0">
              <a:latin typeface="+mj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908050"/>
            <a:ext cx="8991600" cy="1143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5004"/>
            <a:ext cx="8968740" cy="692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正方形/長方形 1"/>
          <p:cNvSpPr/>
          <p:nvPr/>
        </p:nvSpPr>
        <p:spPr>
          <a:xfrm>
            <a:off x="285750" y="201613"/>
            <a:ext cx="2181046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b="1" baseline="30000" dirty="0" smtClean="0">
                <a:latin typeface="+mj-lt"/>
                <a:ea typeface="+mn-ea"/>
              </a:rPr>
              <a:t>115</a:t>
            </a:r>
            <a:r>
              <a:rPr lang="en-US" altLang="ja-JP" sz="3600" b="1" dirty="0" smtClean="0">
                <a:latin typeface="+mj-lt"/>
                <a:ea typeface="+mn-ea"/>
              </a:rPr>
              <a:t>Sn(</a:t>
            </a:r>
            <a:r>
              <a:rPr lang="en-US" altLang="ja-JP" sz="3600" b="1" dirty="0" err="1" smtClean="0">
                <a:latin typeface="+mj-lt"/>
                <a:ea typeface="+mn-ea"/>
              </a:rPr>
              <a:t>n,</a:t>
            </a:r>
            <a:r>
              <a:rPr lang="en-US" altLang="ja-JP" sz="3600" b="1" dirty="0" err="1" smtClean="0">
                <a:latin typeface="Symbol" pitchFamily="18" charset="2"/>
                <a:ea typeface="+mn-ea"/>
              </a:rPr>
              <a:t>g</a:t>
            </a:r>
            <a:r>
              <a:rPr lang="en-US" altLang="ja-JP" sz="3600" b="1" dirty="0" smtClean="0">
                <a:latin typeface="+mj-lt"/>
                <a:ea typeface="+mn-ea"/>
              </a:rPr>
              <a:t>)</a:t>
            </a:r>
            <a:endParaRPr lang="ja-JP" altLang="en-US" sz="3600" b="1" dirty="0">
              <a:latin typeface="+mj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908050"/>
            <a:ext cx="8991600" cy="1143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4868"/>
            <a:ext cx="8968740" cy="692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正方形/長方形 1"/>
          <p:cNvSpPr/>
          <p:nvPr/>
        </p:nvSpPr>
        <p:spPr>
          <a:xfrm>
            <a:off x="285750" y="201613"/>
            <a:ext cx="2181046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b="1" baseline="30000" dirty="0" smtClean="0">
                <a:latin typeface="+mj-lt"/>
                <a:ea typeface="+mn-ea"/>
              </a:rPr>
              <a:t>116</a:t>
            </a:r>
            <a:r>
              <a:rPr lang="en-US" altLang="ja-JP" sz="3600" b="1" dirty="0" smtClean="0">
                <a:latin typeface="+mj-lt"/>
                <a:ea typeface="+mn-ea"/>
              </a:rPr>
              <a:t>Sn(</a:t>
            </a:r>
            <a:r>
              <a:rPr lang="en-US" altLang="ja-JP" sz="3600" b="1" dirty="0" err="1" smtClean="0">
                <a:latin typeface="+mj-lt"/>
                <a:ea typeface="+mn-ea"/>
              </a:rPr>
              <a:t>n,</a:t>
            </a:r>
            <a:r>
              <a:rPr lang="en-US" altLang="ja-JP" sz="3600" b="1" dirty="0" err="1" smtClean="0">
                <a:latin typeface="Symbol" pitchFamily="18" charset="2"/>
                <a:ea typeface="+mn-ea"/>
              </a:rPr>
              <a:t>g</a:t>
            </a:r>
            <a:r>
              <a:rPr lang="en-US" altLang="ja-JP" sz="3600" b="1" dirty="0" smtClean="0">
                <a:latin typeface="+mj-lt"/>
                <a:ea typeface="+mn-ea"/>
              </a:rPr>
              <a:t>)</a:t>
            </a:r>
            <a:endParaRPr lang="ja-JP" altLang="en-US" sz="3600" b="1" dirty="0">
              <a:latin typeface="+mj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908050"/>
            <a:ext cx="8991600" cy="1143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936"/>
            <a:ext cx="8968740" cy="692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正方形/長方形 1"/>
          <p:cNvSpPr/>
          <p:nvPr/>
        </p:nvSpPr>
        <p:spPr>
          <a:xfrm>
            <a:off x="285750" y="201613"/>
            <a:ext cx="2181046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b="1" baseline="30000" dirty="0" smtClean="0">
                <a:latin typeface="+mj-lt"/>
                <a:ea typeface="+mn-ea"/>
              </a:rPr>
              <a:t>117</a:t>
            </a:r>
            <a:r>
              <a:rPr lang="en-US" altLang="ja-JP" sz="3600" b="1" dirty="0" smtClean="0">
                <a:latin typeface="+mj-lt"/>
                <a:ea typeface="+mn-ea"/>
              </a:rPr>
              <a:t>Sn(</a:t>
            </a:r>
            <a:r>
              <a:rPr lang="en-US" altLang="ja-JP" sz="3600" b="1" dirty="0" err="1" smtClean="0">
                <a:latin typeface="+mj-lt"/>
                <a:ea typeface="+mn-ea"/>
              </a:rPr>
              <a:t>n,</a:t>
            </a:r>
            <a:r>
              <a:rPr lang="en-US" altLang="ja-JP" sz="3600" b="1" dirty="0" err="1" smtClean="0">
                <a:latin typeface="Symbol" pitchFamily="18" charset="2"/>
                <a:ea typeface="+mn-ea"/>
              </a:rPr>
              <a:t>g</a:t>
            </a:r>
            <a:r>
              <a:rPr lang="en-US" altLang="ja-JP" sz="3600" b="1" dirty="0" smtClean="0">
                <a:latin typeface="+mj-lt"/>
                <a:ea typeface="+mn-ea"/>
              </a:rPr>
              <a:t>)</a:t>
            </a:r>
            <a:endParaRPr lang="ja-JP" altLang="en-US" sz="3600" b="1" dirty="0">
              <a:latin typeface="+mj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908050"/>
            <a:ext cx="8991600" cy="1143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9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4868"/>
            <a:ext cx="8968740" cy="692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正方形/長方形 1"/>
          <p:cNvSpPr/>
          <p:nvPr/>
        </p:nvSpPr>
        <p:spPr>
          <a:xfrm>
            <a:off x="285750" y="201613"/>
            <a:ext cx="2181046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b="1" baseline="30000" dirty="0" smtClean="0">
                <a:latin typeface="+mj-lt"/>
                <a:ea typeface="+mn-ea"/>
              </a:rPr>
              <a:t>118</a:t>
            </a:r>
            <a:r>
              <a:rPr lang="en-US" altLang="ja-JP" sz="3600" b="1" dirty="0" smtClean="0">
                <a:latin typeface="+mj-lt"/>
                <a:ea typeface="+mn-ea"/>
              </a:rPr>
              <a:t>Sn(</a:t>
            </a:r>
            <a:r>
              <a:rPr lang="en-US" altLang="ja-JP" sz="3600" b="1" dirty="0" err="1" smtClean="0">
                <a:latin typeface="+mj-lt"/>
                <a:ea typeface="+mn-ea"/>
              </a:rPr>
              <a:t>n,</a:t>
            </a:r>
            <a:r>
              <a:rPr lang="en-US" altLang="ja-JP" sz="3600" b="1" dirty="0" err="1" smtClean="0">
                <a:latin typeface="Symbol" pitchFamily="18" charset="2"/>
                <a:ea typeface="+mn-ea"/>
              </a:rPr>
              <a:t>g</a:t>
            </a:r>
            <a:r>
              <a:rPr lang="en-US" altLang="ja-JP" sz="3600" b="1" dirty="0" smtClean="0">
                <a:latin typeface="+mj-lt"/>
                <a:ea typeface="+mn-ea"/>
              </a:rPr>
              <a:t>)</a:t>
            </a:r>
            <a:endParaRPr lang="ja-JP" altLang="en-US" sz="3600" b="1" dirty="0">
              <a:latin typeface="+mj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908050"/>
            <a:ext cx="8991600" cy="1143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0" y="510792"/>
            <a:ext cx="8968740" cy="692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正方形/長方形 1"/>
          <p:cNvSpPr/>
          <p:nvPr/>
        </p:nvSpPr>
        <p:spPr>
          <a:xfrm>
            <a:off x="285750" y="201613"/>
            <a:ext cx="2181046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b="1" baseline="30000" dirty="0" smtClean="0">
                <a:latin typeface="+mj-lt"/>
                <a:ea typeface="+mn-ea"/>
              </a:rPr>
              <a:t>119</a:t>
            </a:r>
            <a:r>
              <a:rPr lang="en-US" altLang="ja-JP" sz="3600" b="1" dirty="0" smtClean="0">
                <a:latin typeface="+mj-lt"/>
                <a:ea typeface="+mn-ea"/>
              </a:rPr>
              <a:t>Sn(</a:t>
            </a:r>
            <a:r>
              <a:rPr lang="en-US" altLang="ja-JP" sz="3600" b="1" dirty="0" err="1" smtClean="0">
                <a:latin typeface="+mj-lt"/>
                <a:ea typeface="+mn-ea"/>
              </a:rPr>
              <a:t>n,</a:t>
            </a:r>
            <a:r>
              <a:rPr lang="en-US" altLang="ja-JP" sz="3600" b="1" dirty="0" err="1" smtClean="0">
                <a:latin typeface="Symbol" pitchFamily="18" charset="2"/>
                <a:ea typeface="+mn-ea"/>
              </a:rPr>
              <a:t>g</a:t>
            </a:r>
            <a:r>
              <a:rPr lang="en-US" altLang="ja-JP" sz="3600" b="1" dirty="0" smtClean="0">
                <a:latin typeface="+mj-lt"/>
                <a:ea typeface="+mn-ea"/>
              </a:rPr>
              <a:t>)</a:t>
            </a:r>
            <a:endParaRPr lang="ja-JP" altLang="en-US" sz="3600" b="1" dirty="0">
              <a:latin typeface="+mj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908050"/>
            <a:ext cx="8991600" cy="1143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4868"/>
            <a:ext cx="8968740" cy="692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正方形/長方形 1"/>
          <p:cNvSpPr/>
          <p:nvPr/>
        </p:nvSpPr>
        <p:spPr>
          <a:xfrm>
            <a:off x="285750" y="201613"/>
            <a:ext cx="2198038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b="1" baseline="30000" dirty="0" smtClean="0">
                <a:latin typeface="+mj-lt"/>
                <a:ea typeface="+mn-ea"/>
              </a:rPr>
              <a:t>120</a:t>
            </a:r>
            <a:r>
              <a:rPr lang="en-US" altLang="ja-JP" sz="3600" b="1" dirty="0" smtClean="0">
                <a:latin typeface="+mj-lt"/>
                <a:ea typeface="+mn-ea"/>
              </a:rPr>
              <a:t>Sn(</a:t>
            </a:r>
            <a:r>
              <a:rPr lang="en-US" altLang="ja-JP" sz="3600" b="1" dirty="0" err="1" smtClean="0">
                <a:latin typeface="+mj-lt"/>
                <a:ea typeface="+mn-ea"/>
              </a:rPr>
              <a:t>n,</a:t>
            </a:r>
            <a:r>
              <a:rPr lang="en-US" altLang="ja-JP" sz="3600" b="1" dirty="0" err="1" smtClean="0">
                <a:latin typeface="Symbol" pitchFamily="18" charset="2"/>
                <a:ea typeface="+mn-ea"/>
              </a:rPr>
              <a:t>g</a:t>
            </a:r>
            <a:r>
              <a:rPr lang="en-US" altLang="ja-JP" sz="3600" b="1" dirty="0" smtClean="0">
                <a:latin typeface="+mj-lt"/>
                <a:ea typeface="+mn-ea"/>
              </a:rPr>
              <a:t>)</a:t>
            </a:r>
            <a:endParaRPr lang="ja-JP" altLang="en-US" sz="3600" b="1" dirty="0">
              <a:latin typeface="+mj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908050"/>
            <a:ext cx="8991600" cy="1143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5064"/>
            <a:ext cx="8968740" cy="692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正方形/長方形 1"/>
          <p:cNvSpPr/>
          <p:nvPr/>
        </p:nvSpPr>
        <p:spPr>
          <a:xfrm>
            <a:off x="285750" y="201613"/>
            <a:ext cx="2198038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b="1" baseline="30000" dirty="0" smtClean="0">
                <a:latin typeface="+mj-lt"/>
                <a:ea typeface="+mn-ea"/>
              </a:rPr>
              <a:t>122</a:t>
            </a:r>
            <a:r>
              <a:rPr lang="en-US" altLang="ja-JP" sz="3600" b="1" dirty="0" smtClean="0">
                <a:latin typeface="+mj-lt"/>
                <a:ea typeface="+mn-ea"/>
              </a:rPr>
              <a:t>Sn(</a:t>
            </a:r>
            <a:r>
              <a:rPr lang="en-US" altLang="ja-JP" sz="3600" b="1" dirty="0" err="1" smtClean="0">
                <a:latin typeface="+mj-lt"/>
                <a:ea typeface="+mn-ea"/>
              </a:rPr>
              <a:t>n,</a:t>
            </a:r>
            <a:r>
              <a:rPr lang="en-US" altLang="ja-JP" sz="3600" b="1" dirty="0" err="1" smtClean="0">
                <a:latin typeface="Symbol" pitchFamily="18" charset="2"/>
                <a:ea typeface="+mn-ea"/>
              </a:rPr>
              <a:t>g</a:t>
            </a:r>
            <a:r>
              <a:rPr lang="en-US" altLang="ja-JP" sz="3600" b="1" dirty="0" smtClean="0">
                <a:latin typeface="+mj-lt"/>
                <a:ea typeface="+mn-ea"/>
              </a:rPr>
              <a:t>)</a:t>
            </a:r>
            <a:endParaRPr lang="ja-JP" altLang="en-US" sz="3600" b="1" dirty="0">
              <a:latin typeface="+mj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908050"/>
            <a:ext cx="8991600" cy="1143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b="1" dirty="0" smtClean="0"/>
              <a:t>Contents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00808"/>
            <a:ext cx="8568952" cy="331236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 sz="2800" dirty="0" smtClean="0"/>
              <a:t>Action assignment in 2</a:t>
            </a:r>
            <a:r>
              <a:rPr lang="en-US" altLang="ja-JP" sz="2800" baseline="30000" dirty="0" smtClean="0"/>
              <a:t>nd</a:t>
            </a:r>
            <a:r>
              <a:rPr lang="en-US" altLang="ja-JP" sz="2800" dirty="0" smtClean="0"/>
              <a:t> RCM :  Si and </a:t>
            </a:r>
            <a:r>
              <a:rPr lang="en-US" altLang="ja-JP" sz="2800" dirty="0" err="1" smtClean="0"/>
              <a:t>Sn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endParaRPr lang="en-US" altLang="ja-JP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ja-JP" sz="2800" dirty="0" smtClean="0"/>
              <a:t>Benchmark test using OKTAVIAN data </a:t>
            </a:r>
            <a:br>
              <a:rPr lang="en-US" altLang="ja-JP" sz="2800" dirty="0" smtClean="0"/>
            </a:br>
            <a:r>
              <a:rPr lang="en-US" altLang="ja-JP" sz="2800" dirty="0" smtClean="0"/>
              <a:t>(by C. Konno)</a:t>
            </a:r>
          </a:p>
          <a:p>
            <a:pPr eaLnBrk="1" hangingPunct="1">
              <a:lnSpc>
                <a:spcPct val="90000"/>
              </a:lnSpc>
            </a:pPr>
            <a:endParaRPr lang="en-US" altLang="ja-JP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ja-JP" sz="2800" dirty="0" smtClean="0"/>
              <a:t>Comment on KERMA factor in FENDL/MC-2.1 &amp; FENDL/MG-2.1 (from C. Konno)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endParaRPr lang="en-US" altLang="ja-JP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0480"/>
            <a:ext cx="9784080" cy="691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正方形/長方形 1"/>
          <p:cNvSpPr/>
          <p:nvPr/>
        </p:nvSpPr>
        <p:spPr>
          <a:xfrm>
            <a:off x="285750" y="201613"/>
            <a:ext cx="2198038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b="1" baseline="30000" dirty="0" smtClean="0">
                <a:latin typeface="+mj-lt"/>
                <a:ea typeface="+mn-ea"/>
              </a:rPr>
              <a:t>124</a:t>
            </a:r>
            <a:r>
              <a:rPr lang="en-US" altLang="ja-JP" sz="3600" b="1" dirty="0" smtClean="0">
                <a:latin typeface="+mj-lt"/>
                <a:ea typeface="+mn-ea"/>
              </a:rPr>
              <a:t>Sn(</a:t>
            </a:r>
            <a:r>
              <a:rPr lang="en-US" altLang="ja-JP" sz="3600" b="1" dirty="0" err="1" smtClean="0">
                <a:latin typeface="+mj-lt"/>
                <a:ea typeface="+mn-ea"/>
              </a:rPr>
              <a:t>n,</a:t>
            </a:r>
            <a:r>
              <a:rPr lang="en-US" altLang="ja-JP" sz="3600" b="1" dirty="0" err="1" smtClean="0">
                <a:latin typeface="Symbol" pitchFamily="18" charset="2"/>
                <a:ea typeface="+mn-ea"/>
              </a:rPr>
              <a:t>g</a:t>
            </a:r>
            <a:r>
              <a:rPr lang="en-US" altLang="ja-JP" sz="3600" b="1" dirty="0" smtClean="0">
                <a:latin typeface="+mj-lt"/>
                <a:ea typeface="+mn-ea"/>
              </a:rPr>
              <a:t>)</a:t>
            </a:r>
            <a:endParaRPr lang="ja-JP" altLang="en-US" sz="3600" b="1" dirty="0">
              <a:latin typeface="+mj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908050"/>
            <a:ext cx="8991600" cy="1143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98294" y="145341"/>
            <a:ext cx="8225329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b="1" dirty="0" smtClean="0">
                <a:latin typeface="Symbol" pitchFamily="18" charset="2"/>
                <a:ea typeface="+mn-ea"/>
              </a:rPr>
              <a:t>g</a:t>
            </a:r>
            <a:r>
              <a:rPr lang="en-US" altLang="ja-JP" sz="3600" b="1" dirty="0" smtClean="0">
                <a:latin typeface="+mj-lt"/>
                <a:ea typeface="+mn-ea"/>
              </a:rPr>
              <a:t>-ray emission spectra of natural </a:t>
            </a:r>
            <a:r>
              <a:rPr lang="en-US" altLang="ja-JP" sz="3600" b="1" dirty="0" err="1" smtClean="0">
                <a:latin typeface="+mj-lt"/>
                <a:ea typeface="+mn-ea"/>
              </a:rPr>
              <a:t>Sn</a:t>
            </a:r>
            <a:endParaRPr lang="ja-JP" altLang="en-US" sz="3600" b="1" dirty="0">
              <a:latin typeface="+mj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908050"/>
            <a:ext cx="8991600" cy="1143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pitchFamily="34" charset="0"/>
            </a:endParaRPr>
          </a:p>
        </p:txBody>
      </p:sp>
      <p:pic>
        <p:nvPicPr>
          <p:cNvPr id="257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268760"/>
            <a:ext cx="7048500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692696"/>
            <a:ext cx="7920880" cy="5602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正方形/長方形 1"/>
          <p:cNvSpPr/>
          <p:nvPr/>
        </p:nvSpPr>
        <p:spPr>
          <a:xfrm>
            <a:off x="398294" y="145341"/>
            <a:ext cx="8225329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b="1" dirty="0" smtClean="0">
                <a:latin typeface="Symbol" pitchFamily="18" charset="2"/>
                <a:ea typeface="+mn-ea"/>
              </a:rPr>
              <a:t>g</a:t>
            </a:r>
            <a:r>
              <a:rPr lang="en-US" altLang="ja-JP" sz="3600" b="1" dirty="0" smtClean="0">
                <a:latin typeface="+mj-lt"/>
                <a:ea typeface="+mn-ea"/>
              </a:rPr>
              <a:t>-ray emission spectra of natural </a:t>
            </a:r>
            <a:r>
              <a:rPr lang="en-US" altLang="ja-JP" sz="3600" b="1" dirty="0" err="1" smtClean="0">
                <a:latin typeface="+mj-lt"/>
                <a:ea typeface="+mn-ea"/>
              </a:rPr>
              <a:t>Sn</a:t>
            </a:r>
            <a:endParaRPr lang="ja-JP" altLang="en-US" sz="3600" b="1" dirty="0">
              <a:latin typeface="+mj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908050"/>
            <a:ext cx="8991600" cy="1143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85750" y="201613"/>
            <a:ext cx="1851789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b="1" dirty="0" smtClean="0">
                <a:latin typeface="+mj-lt"/>
                <a:ea typeface="+mn-ea"/>
                <a:cs typeface="Times New Roman" pitchFamily="18" charset="0"/>
              </a:rPr>
              <a:t>Results</a:t>
            </a:r>
            <a:endParaRPr lang="ja-JP" altLang="en-US" sz="3600" b="1" dirty="0">
              <a:latin typeface="+mj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908050"/>
            <a:ext cx="8991600" cy="1143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51520" y="1333212"/>
            <a:ext cx="882047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0850" lvl="0" indent="-450850" eaLnBrk="0" hangingPunct="0">
              <a:buFont typeface="Wingdings" pitchFamily="2" charset="2"/>
              <a:buChar char="l"/>
            </a:pPr>
            <a:r>
              <a:rPr lang="en-US" altLang="ja-JP" sz="2000" dirty="0" smtClean="0">
                <a:latin typeface="+mn-lt"/>
                <a:ea typeface="ＭＳ 明朝" pitchFamily="17" charset="-128"/>
                <a:cs typeface="Times New Roman" pitchFamily="18" charset="0"/>
              </a:rPr>
              <a:t>JENDL-4.0 is in slightly better agreement with the experimental (</a:t>
            </a:r>
            <a:r>
              <a:rPr lang="en-US" altLang="ja-JP" sz="2000" dirty="0" err="1" smtClean="0">
                <a:latin typeface="+mn-lt"/>
                <a:ea typeface="ＭＳ 明朝" pitchFamily="17" charset="-128"/>
                <a:cs typeface="Times New Roman" pitchFamily="18" charset="0"/>
              </a:rPr>
              <a:t>n,</a:t>
            </a:r>
            <a:r>
              <a:rPr lang="en-US" altLang="ja-JP" sz="2000" dirty="0" err="1" smtClean="0">
                <a:latin typeface="Symbol" pitchFamily="18" charset="2"/>
                <a:ea typeface="ＭＳ 明朝" pitchFamily="17" charset="-128"/>
                <a:cs typeface="Times New Roman" pitchFamily="18" charset="0"/>
              </a:rPr>
              <a:t>g</a:t>
            </a:r>
            <a:r>
              <a:rPr lang="en-US" altLang="ja-JP" sz="2000" dirty="0" smtClean="0">
                <a:latin typeface="+mn-lt"/>
                <a:ea typeface="ＭＳ 明朝" pitchFamily="17" charset="-128"/>
                <a:cs typeface="Times New Roman" pitchFamily="18" charset="0"/>
              </a:rPr>
              <a:t>) data of </a:t>
            </a:r>
            <a:r>
              <a:rPr lang="en-US" altLang="ja-JP" sz="2000" baseline="30000" dirty="0" smtClean="0">
                <a:latin typeface="+mn-lt"/>
                <a:ea typeface="ＭＳ 明朝" pitchFamily="17" charset="-128"/>
                <a:cs typeface="Times New Roman" pitchFamily="18" charset="0"/>
              </a:rPr>
              <a:t>112,114,116</a:t>
            </a:r>
            <a:r>
              <a:rPr lang="en-US" altLang="ja-JP" sz="2000" dirty="0" smtClean="0">
                <a:latin typeface="+mn-lt"/>
                <a:ea typeface="ＭＳ 明朝" pitchFamily="17" charset="-128"/>
                <a:cs typeface="Times New Roman" pitchFamily="18" charset="0"/>
              </a:rPr>
              <a:t>Sn than the other evaluations. </a:t>
            </a:r>
          </a:p>
          <a:p>
            <a:pPr marL="450850" lvl="0" indent="-450850" eaLnBrk="0" hangingPunct="0">
              <a:buFont typeface="Wingdings" pitchFamily="2" charset="2"/>
              <a:buChar char="l"/>
            </a:pPr>
            <a:endParaRPr lang="en-US" altLang="ja-JP" sz="2000" dirty="0" smtClean="0">
              <a:latin typeface="+mn-lt"/>
              <a:ea typeface="ＭＳ 明朝" pitchFamily="17" charset="-128"/>
              <a:cs typeface="Times New Roman" pitchFamily="18" charset="0"/>
            </a:endParaRPr>
          </a:p>
          <a:p>
            <a:pPr marL="450850" lvl="0" indent="-450850" eaLnBrk="0" hangingPunct="0">
              <a:buFont typeface="Wingdings" pitchFamily="2" charset="2"/>
              <a:buChar char="l"/>
            </a:pPr>
            <a:r>
              <a:rPr lang="en-US" altLang="ja-JP" sz="2000" dirty="0" smtClean="0">
                <a:latin typeface="+mn-lt"/>
                <a:ea typeface="ＭＳ 明朝" pitchFamily="17" charset="-128"/>
                <a:cs typeface="Times New Roman" pitchFamily="18" charset="0"/>
              </a:rPr>
              <a:t>All the evaluations for </a:t>
            </a:r>
            <a:r>
              <a:rPr lang="en-US" altLang="ja-JP" sz="2000" baseline="30000" dirty="0" smtClean="0">
                <a:latin typeface="+mn-lt"/>
                <a:ea typeface="ＭＳ 明朝" pitchFamily="17" charset="-128"/>
                <a:cs typeface="Times New Roman" pitchFamily="18" charset="0"/>
              </a:rPr>
              <a:t>118,120</a:t>
            </a:r>
            <a:r>
              <a:rPr lang="en-US" altLang="ja-JP" sz="2000" dirty="0" smtClean="0">
                <a:latin typeface="+mn-lt"/>
                <a:ea typeface="ＭＳ 明朝" pitchFamily="17" charset="-128"/>
                <a:cs typeface="Times New Roman" pitchFamily="18" charset="0"/>
              </a:rPr>
              <a:t>Sn reproduce the measurements to similar extent.  </a:t>
            </a:r>
          </a:p>
          <a:p>
            <a:pPr marL="450850" lvl="0" indent="-450850" eaLnBrk="0" hangingPunct="0">
              <a:buFont typeface="Wingdings" pitchFamily="2" charset="2"/>
              <a:buChar char="l"/>
            </a:pPr>
            <a:endParaRPr lang="en-US" altLang="ja-JP" sz="2000" dirty="0" smtClean="0">
              <a:latin typeface="+mn-lt"/>
              <a:ea typeface="ＭＳ 明朝" pitchFamily="17" charset="-128"/>
              <a:cs typeface="Times New Roman" pitchFamily="18" charset="0"/>
            </a:endParaRPr>
          </a:p>
          <a:p>
            <a:pPr marL="450850" lvl="0" indent="-450850" eaLnBrk="0" hangingPunct="0">
              <a:buFont typeface="Wingdings" pitchFamily="2" charset="2"/>
              <a:buChar char="l"/>
            </a:pPr>
            <a:r>
              <a:rPr lang="en-US" altLang="ja-JP" sz="2000" dirty="0" smtClean="0">
                <a:latin typeface="+mn-lt"/>
                <a:ea typeface="ＭＳ 明朝" pitchFamily="17" charset="-128"/>
                <a:cs typeface="Times New Roman" pitchFamily="18" charset="0"/>
              </a:rPr>
              <a:t>As for </a:t>
            </a:r>
            <a:r>
              <a:rPr lang="en-US" altLang="ja-JP" sz="2000" baseline="30000" dirty="0" smtClean="0">
                <a:latin typeface="+mn-lt"/>
                <a:ea typeface="ＭＳ 明朝" pitchFamily="17" charset="-128"/>
                <a:cs typeface="Times New Roman" pitchFamily="18" charset="0"/>
              </a:rPr>
              <a:t>122,124</a:t>
            </a:r>
            <a:r>
              <a:rPr lang="en-US" altLang="ja-JP" sz="2000" dirty="0" smtClean="0">
                <a:latin typeface="+mn-lt"/>
                <a:ea typeface="ＭＳ 明朝" pitchFamily="17" charset="-128"/>
                <a:cs typeface="Times New Roman" pitchFamily="18" charset="0"/>
              </a:rPr>
              <a:t>Sn, JENDL-4.0 is better than RUSFOND (i.e., ENDF/B-VII.0). Thus, </a:t>
            </a:r>
            <a:r>
              <a:rPr lang="en-US" altLang="ja-JP" sz="2000" dirty="0" smtClean="0">
                <a:solidFill>
                  <a:srgbClr val="FF0000"/>
                </a:solidFill>
                <a:latin typeface="+mn-lt"/>
                <a:ea typeface="ＭＳ 明朝" pitchFamily="17" charset="-128"/>
                <a:cs typeface="Times New Roman" pitchFamily="18" charset="0"/>
              </a:rPr>
              <a:t>as far as the (</a:t>
            </a:r>
            <a:r>
              <a:rPr lang="en-US" altLang="ja-JP" sz="2000" dirty="0" err="1" smtClean="0">
                <a:solidFill>
                  <a:srgbClr val="FF0000"/>
                </a:solidFill>
                <a:latin typeface="+mn-lt"/>
                <a:ea typeface="ＭＳ 明朝" pitchFamily="17" charset="-128"/>
                <a:cs typeface="Times New Roman" pitchFamily="18" charset="0"/>
              </a:rPr>
              <a:t>n,</a:t>
            </a:r>
            <a:r>
              <a:rPr lang="en-US" altLang="ja-JP" sz="2000" dirty="0" err="1" smtClean="0">
                <a:solidFill>
                  <a:srgbClr val="FF0000"/>
                </a:solidFill>
                <a:latin typeface="Symbol" pitchFamily="18" charset="2"/>
                <a:ea typeface="ＭＳ 明朝" pitchFamily="17" charset="-128"/>
                <a:cs typeface="Times New Roman" pitchFamily="18" charset="0"/>
              </a:rPr>
              <a:t>g</a:t>
            </a:r>
            <a:r>
              <a:rPr lang="en-US" altLang="ja-JP" sz="2000" dirty="0" smtClean="0">
                <a:solidFill>
                  <a:srgbClr val="FF0000"/>
                </a:solidFill>
                <a:latin typeface="+mn-lt"/>
                <a:ea typeface="ＭＳ 明朝" pitchFamily="17" charset="-128"/>
                <a:cs typeface="Times New Roman" pitchFamily="18" charset="0"/>
              </a:rPr>
              <a:t>) cross sections are concerned, the JENDL-4.0 looks superior to RUSFOND and TENDL-2010.</a:t>
            </a:r>
          </a:p>
          <a:p>
            <a:pPr marL="450850" lvl="0" indent="-450850" eaLnBrk="0" hangingPunct="0">
              <a:buFont typeface="Wingdings" pitchFamily="2" charset="2"/>
              <a:buChar char="l"/>
            </a:pPr>
            <a:endParaRPr lang="en-US" altLang="ja-JP" sz="2000" dirty="0" smtClean="0">
              <a:latin typeface="+mn-lt"/>
              <a:ea typeface="ＭＳ 明朝" pitchFamily="17" charset="-128"/>
              <a:cs typeface="Times New Roman" pitchFamily="18" charset="0"/>
            </a:endParaRPr>
          </a:p>
          <a:p>
            <a:pPr marL="450850" lvl="0" indent="-450850" eaLnBrk="0" hangingPunct="0">
              <a:buFont typeface="Wingdings" pitchFamily="2" charset="2"/>
              <a:buChar char="l"/>
            </a:pPr>
            <a:r>
              <a:rPr lang="en-US" altLang="ja-JP" sz="2000" dirty="0" smtClean="0">
                <a:latin typeface="+mn-lt"/>
                <a:ea typeface="ＭＳ 明朝" pitchFamily="17" charset="-128"/>
                <a:cs typeface="Times New Roman" pitchFamily="18" charset="0"/>
              </a:rPr>
              <a:t>Gamma-ray emission spectra of natural </a:t>
            </a:r>
            <a:r>
              <a:rPr lang="en-US" altLang="ja-JP" sz="2000" dirty="0" err="1" smtClean="0">
                <a:latin typeface="+mn-lt"/>
                <a:ea typeface="ＭＳ 明朝" pitchFamily="17" charset="-128"/>
                <a:cs typeface="Times New Roman" pitchFamily="18" charset="0"/>
              </a:rPr>
              <a:t>Sn</a:t>
            </a:r>
            <a:r>
              <a:rPr lang="en-US" altLang="ja-JP" sz="2000" dirty="0" smtClean="0">
                <a:latin typeface="+mn-lt"/>
                <a:ea typeface="ＭＳ 明朝" pitchFamily="17" charset="-128"/>
                <a:cs typeface="Times New Roman" pitchFamily="18" charset="0"/>
              </a:rPr>
              <a:t>  at 4.75 and 13.05 </a:t>
            </a:r>
            <a:r>
              <a:rPr lang="en-US" altLang="ja-JP" sz="2000" dirty="0" err="1" smtClean="0">
                <a:latin typeface="+mn-lt"/>
                <a:ea typeface="ＭＳ 明朝" pitchFamily="17" charset="-128"/>
                <a:cs typeface="Times New Roman" pitchFamily="18" charset="0"/>
              </a:rPr>
              <a:t>MeV</a:t>
            </a:r>
            <a:r>
              <a:rPr lang="en-US" altLang="ja-JP" sz="2000" dirty="0" smtClean="0">
                <a:latin typeface="+mn-lt"/>
                <a:ea typeface="ＭＳ 明朝" pitchFamily="17" charset="-128"/>
                <a:cs typeface="Times New Roman" pitchFamily="18" charset="0"/>
              </a:rPr>
              <a:t> incident energies are shown with JENDL-4 data and measurements. </a:t>
            </a:r>
            <a:br>
              <a:rPr lang="en-US" altLang="ja-JP" sz="2000" dirty="0" smtClean="0">
                <a:latin typeface="+mn-lt"/>
                <a:ea typeface="ＭＳ 明朝" pitchFamily="17" charset="-128"/>
                <a:cs typeface="Times New Roman" pitchFamily="18" charset="0"/>
              </a:rPr>
            </a:br>
            <a:r>
              <a:rPr lang="en-US" altLang="ja-JP" sz="2000" dirty="0" smtClean="0">
                <a:latin typeface="+mn-lt"/>
                <a:ea typeface="ＭＳ 明朝" pitchFamily="17" charset="-128"/>
                <a:cs typeface="Times New Roman" pitchFamily="18" charset="0"/>
              </a:rPr>
              <a:t>A comparison with TENDL-2010 is also presented. </a:t>
            </a:r>
            <a:r>
              <a:rPr lang="en-US" altLang="ja-JP" sz="2000" dirty="0" smtClean="0">
                <a:solidFill>
                  <a:srgbClr val="FF0000"/>
                </a:solidFill>
                <a:latin typeface="+mn-lt"/>
                <a:ea typeface="ＭＳ 明朝" pitchFamily="17" charset="-128"/>
                <a:cs typeface="Times New Roman" pitchFamily="18" charset="0"/>
              </a:rPr>
              <a:t>The data of JENDL-4 agrees with the measurements better than that of TENDL-2010.</a:t>
            </a:r>
          </a:p>
          <a:p>
            <a:pPr lvl="0" eaLnBrk="0" hangingPunct="0"/>
            <a:endParaRPr lang="en-US" altLang="ja-JP" sz="2800" dirty="0" smtClean="0">
              <a:latin typeface="+mn-lt"/>
              <a:ea typeface="ＭＳ 明朝" pitchFamily="17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85750" y="201613"/>
            <a:ext cx="4108817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b="1" dirty="0" smtClean="0">
                <a:latin typeface="+mj-lt"/>
                <a:ea typeface="+mn-ea"/>
                <a:cs typeface="Times New Roman" pitchFamily="18" charset="0"/>
              </a:rPr>
              <a:t>Conclusion on </a:t>
            </a:r>
            <a:r>
              <a:rPr lang="en-US" altLang="ja-JP" sz="3600" b="1" dirty="0" err="1" smtClean="0">
                <a:latin typeface="+mj-lt"/>
                <a:ea typeface="+mn-ea"/>
                <a:cs typeface="Times New Roman" pitchFamily="18" charset="0"/>
              </a:rPr>
              <a:t>Sn</a:t>
            </a:r>
            <a:endParaRPr lang="ja-JP" altLang="en-US" sz="3600" b="1" dirty="0">
              <a:latin typeface="+mj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908050"/>
            <a:ext cx="8991600" cy="1143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pitchFamily="34" charset="0"/>
            </a:endParaRPr>
          </a:p>
        </p:txBody>
      </p:sp>
      <p:sp>
        <p:nvSpPr>
          <p:cNvPr id="246786" name="Rectangle 2"/>
          <p:cNvSpPr>
            <a:spLocks noChangeArrowheads="1"/>
          </p:cNvSpPr>
          <p:nvPr/>
        </p:nvSpPr>
        <p:spPr bwMode="auto">
          <a:xfrm>
            <a:off x="395536" y="1772816"/>
            <a:ext cx="842493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lang="en-US" altLang="ja-JP" sz="2800" dirty="0" smtClean="0">
                <a:latin typeface="+mn-lt"/>
                <a:ea typeface="ＭＳ 明朝" pitchFamily="17" charset="-128"/>
                <a:cs typeface="Times New Roman" pitchFamily="18" charset="0"/>
              </a:rPr>
              <a:t>I recommend that </a:t>
            </a:r>
            <a:r>
              <a:rPr lang="en-US" altLang="ja-JP" sz="2800" dirty="0" smtClean="0">
                <a:solidFill>
                  <a:srgbClr val="FF0000"/>
                </a:solidFill>
                <a:latin typeface="+mn-lt"/>
                <a:ea typeface="ＭＳ 明朝" pitchFamily="17" charset="-128"/>
                <a:cs typeface="Times New Roman" pitchFamily="18" charset="0"/>
              </a:rPr>
              <a:t>we should adapt JENDL-4.0 instead of RUSFOND at energies below 20 </a:t>
            </a:r>
            <a:r>
              <a:rPr lang="en-US" altLang="ja-JP" sz="2800" dirty="0" err="1" smtClean="0">
                <a:solidFill>
                  <a:srgbClr val="FF0000"/>
                </a:solidFill>
                <a:latin typeface="+mn-lt"/>
                <a:ea typeface="ＭＳ 明朝" pitchFamily="17" charset="-128"/>
                <a:cs typeface="Times New Roman" pitchFamily="18" charset="0"/>
              </a:rPr>
              <a:t>MeV</a:t>
            </a:r>
            <a:r>
              <a:rPr lang="en-US" altLang="ja-JP" sz="2800" dirty="0" smtClean="0">
                <a:solidFill>
                  <a:srgbClr val="FF0000"/>
                </a:solidFill>
                <a:latin typeface="+mn-lt"/>
                <a:ea typeface="ＭＳ 明朝" pitchFamily="17" charset="-128"/>
                <a:cs typeface="Times New Roman" pitchFamily="18" charset="0"/>
              </a:rPr>
              <a:t>. </a:t>
            </a:r>
            <a:r>
              <a:rPr lang="en-US" altLang="ja-JP" sz="2800" dirty="0" smtClean="0">
                <a:latin typeface="+mn-lt"/>
                <a:ea typeface="ＭＳ 明朝" pitchFamily="17" charset="-128"/>
                <a:cs typeface="Times New Roman" pitchFamily="18" charset="0"/>
              </a:rPr>
              <a:t>Since there is no high energy data of JENDL for </a:t>
            </a:r>
            <a:r>
              <a:rPr lang="en-US" altLang="ja-JP" sz="2800" dirty="0" err="1" smtClean="0">
                <a:latin typeface="+mn-lt"/>
                <a:ea typeface="ＭＳ 明朝" pitchFamily="17" charset="-128"/>
                <a:cs typeface="Times New Roman" pitchFamily="18" charset="0"/>
              </a:rPr>
              <a:t>Sn</a:t>
            </a:r>
            <a:r>
              <a:rPr lang="en-US" altLang="ja-JP" sz="2800" dirty="0" smtClean="0">
                <a:latin typeface="+mn-lt"/>
                <a:ea typeface="ＭＳ 明朝" pitchFamily="17" charset="-128"/>
                <a:cs typeface="Times New Roman" pitchFamily="18" charset="0"/>
              </a:rPr>
              <a:t> isotopes, </a:t>
            </a:r>
            <a:r>
              <a:rPr lang="en-US" altLang="ja-JP" sz="2800" dirty="0" smtClean="0">
                <a:solidFill>
                  <a:srgbClr val="FF0000"/>
                </a:solidFill>
                <a:latin typeface="+mn-lt"/>
                <a:ea typeface="ＭＳ 明朝" pitchFamily="17" charset="-128"/>
                <a:cs typeface="Times New Roman" pitchFamily="18" charset="0"/>
              </a:rPr>
              <a:t>TENDL-2010 should be connected with JENDL-4.0 at 20 </a:t>
            </a:r>
            <a:r>
              <a:rPr lang="en-US" altLang="ja-JP" sz="2800" dirty="0" err="1" smtClean="0">
                <a:solidFill>
                  <a:srgbClr val="FF0000"/>
                </a:solidFill>
                <a:latin typeface="+mn-lt"/>
                <a:ea typeface="ＭＳ 明朝" pitchFamily="17" charset="-128"/>
                <a:cs typeface="Times New Roman" pitchFamily="18" charset="0"/>
              </a:rPr>
              <a:t>MeV</a:t>
            </a:r>
            <a:r>
              <a:rPr lang="en-US" altLang="ja-JP" sz="2800" dirty="0" smtClean="0">
                <a:solidFill>
                  <a:srgbClr val="FF0000"/>
                </a:solidFill>
                <a:latin typeface="+mn-lt"/>
                <a:ea typeface="ＭＳ 明朝" pitchFamily="17" charset="-128"/>
                <a:cs typeface="Times New Roman" pitchFamily="18" charset="0"/>
              </a:rPr>
              <a:t>.</a:t>
            </a:r>
            <a:endParaRPr kumimoji="1" lang="en-US" altLang="ja-JP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  <a:ea typeface="ＭＳ Ｐゴシック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64288" y="4150821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By YW </a:t>
            </a:r>
          </a:p>
          <a:p>
            <a:r>
              <a:rPr lang="en-US" altLang="ja-JP" dirty="0" smtClean="0"/>
              <a:t>Jan. 18, 2011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b="1" dirty="0" smtClean="0"/>
              <a:t>Contents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00808"/>
            <a:ext cx="8568952" cy="331236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 sz="2800" dirty="0" smtClean="0">
                <a:solidFill>
                  <a:schemeClr val="bg1">
                    <a:lumMod val="75000"/>
                  </a:schemeClr>
                </a:solidFill>
              </a:rPr>
              <a:t>Action assignment in 2</a:t>
            </a:r>
            <a:r>
              <a:rPr lang="en-US" altLang="ja-JP" sz="2800" baseline="30000" dirty="0" smtClean="0">
                <a:solidFill>
                  <a:schemeClr val="bg1">
                    <a:lumMod val="75000"/>
                  </a:schemeClr>
                </a:solidFill>
              </a:rPr>
              <a:t>nd</a:t>
            </a:r>
            <a:r>
              <a:rPr lang="en-US" altLang="ja-JP" sz="2800" dirty="0" smtClean="0">
                <a:solidFill>
                  <a:schemeClr val="bg1">
                    <a:lumMod val="75000"/>
                  </a:schemeClr>
                </a:solidFill>
              </a:rPr>
              <a:t> RCM :  Si and </a:t>
            </a:r>
            <a:r>
              <a:rPr lang="en-US" altLang="ja-JP" sz="2800" dirty="0" err="1" smtClean="0">
                <a:solidFill>
                  <a:schemeClr val="bg1">
                    <a:lumMod val="75000"/>
                  </a:schemeClr>
                </a:solidFill>
              </a:rPr>
              <a:t>Sn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endParaRPr lang="en-US" altLang="ja-JP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ja-JP" sz="2800" dirty="0" smtClean="0"/>
              <a:t>Benchmark test using OKTAVIAN data </a:t>
            </a:r>
            <a:br>
              <a:rPr lang="en-US" altLang="ja-JP" sz="2800" dirty="0" smtClean="0"/>
            </a:br>
            <a:r>
              <a:rPr lang="en-US" altLang="ja-JP" sz="2800" dirty="0" smtClean="0"/>
              <a:t>(by C. Konno)</a:t>
            </a:r>
          </a:p>
          <a:p>
            <a:pPr eaLnBrk="1" hangingPunct="1">
              <a:lnSpc>
                <a:spcPct val="90000"/>
              </a:lnSpc>
            </a:pPr>
            <a:endParaRPr lang="en-US" altLang="ja-JP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ja-JP" sz="2800" dirty="0" smtClean="0">
                <a:solidFill>
                  <a:schemeClr val="bg1">
                    <a:lumMod val="75000"/>
                  </a:schemeClr>
                </a:solidFill>
              </a:rPr>
              <a:t>Comment on KERMA factor in FENDL/MC-2.1 &amp; FENDL/MG-2.1 (from C. Konno)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endParaRPr lang="en-US" altLang="ja-JP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85750" y="201613"/>
            <a:ext cx="8648393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b="1" dirty="0" smtClean="0">
                <a:latin typeface="+mj-lt"/>
                <a:ea typeface="+mn-ea"/>
                <a:cs typeface="Times New Roman" pitchFamily="18" charset="0"/>
              </a:rPr>
              <a:t>Benchmark Test using OKTAVIAN data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908050"/>
            <a:ext cx="8991600" cy="1143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pitchFamily="34" charset="0"/>
            </a:endParaRPr>
          </a:p>
        </p:txBody>
      </p:sp>
      <p:pic>
        <p:nvPicPr>
          <p:cNvPr id="7" name="Picture 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988840"/>
            <a:ext cx="5780062" cy="321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6"/>
          <p:cNvSpPr txBox="1">
            <a:spLocks noChangeArrowheads="1"/>
          </p:cNvSpPr>
          <p:nvPr/>
        </p:nvSpPr>
        <p:spPr bwMode="auto">
          <a:xfrm>
            <a:off x="622498" y="5301208"/>
            <a:ext cx="762191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dirty="0" smtClean="0"/>
              <a:t>Benchmark test was done by FNS/JAEA</a:t>
            </a:r>
            <a:r>
              <a:rPr lang="fi-FI" altLang="ja-JP" sz="2000" dirty="0" smtClean="0"/>
              <a:t> using MCNP-5.14 code </a:t>
            </a:r>
          </a:p>
          <a:p>
            <a:r>
              <a:rPr lang="en-US" altLang="ja-JP" sz="2000" dirty="0" smtClean="0"/>
              <a:t> </a:t>
            </a:r>
          </a:p>
          <a:p>
            <a:r>
              <a:rPr lang="en-US" altLang="ja-JP" sz="2000" dirty="0" smtClean="0"/>
              <a:t>Presented at 2011 symposium on nuclear data, 16-17 Nov. 2011, Tokai, Japan</a:t>
            </a:r>
            <a:endParaRPr lang="ja-JP" altLang="en-US" sz="2000" dirty="0"/>
          </a:p>
        </p:txBody>
      </p:sp>
      <p:sp>
        <p:nvSpPr>
          <p:cNvPr id="9" name="テキスト ボックス 6"/>
          <p:cNvSpPr txBox="1">
            <a:spLocks noChangeArrowheads="1"/>
          </p:cNvSpPr>
          <p:nvPr/>
        </p:nvSpPr>
        <p:spPr bwMode="auto">
          <a:xfrm>
            <a:off x="628650" y="1219200"/>
            <a:ext cx="79819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dirty="0"/>
              <a:t>Measurement of leakage neutron spectrum from a spherical pile with incident 14 </a:t>
            </a:r>
            <a:r>
              <a:rPr lang="en-US" altLang="ja-JP" sz="2000" dirty="0" err="1"/>
              <a:t>MeV</a:t>
            </a:r>
            <a:r>
              <a:rPr lang="en-US" altLang="ja-JP" sz="2000" dirty="0"/>
              <a:t> neutrons</a:t>
            </a:r>
            <a:endParaRPr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98294" y="145341"/>
            <a:ext cx="620683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b="1" dirty="0" smtClean="0">
                <a:latin typeface="+mj-lt"/>
                <a:ea typeface="+mn-ea"/>
              </a:rPr>
              <a:t>Si</a:t>
            </a:r>
            <a:endParaRPr lang="ja-JP" altLang="en-US" sz="3600" b="1" dirty="0">
              <a:latin typeface="+mj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908050"/>
            <a:ext cx="8991600" cy="1143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876256" y="1168177"/>
            <a:ext cx="2267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FENDL-3 (SLIB2):</a:t>
            </a:r>
          </a:p>
          <a:p>
            <a:r>
              <a:rPr kumimoji="1" lang="en-US" altLang="ja-JP" dirty="0" smtClean="0">
                <a:solidFill>
                  <a:srgbClr val="0000FF"/>
                </a:solidFill>
              </a:rPr>
              <a:t>ENDF/B-VII.0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grpSp>
        <p:nvGrpSpPr>
          <p:cNvPr id="10" name="Group 7"/>
          <p:cNvGrpSpPr>
            <a:grpSpLocks noChangeAspect="1"/>
          </p:cNvGrpSpPr>
          <p:nvPr/>
        </p:nvGrpSpPr>
        <p:grpSpPr bwMode="auto">
          <a:xfrm>
            <a:off x="2195736" y="692696"/>
            <a:ext cx="4348480" cy="6067489"/>
            <a:chOff x="2760" y="588"/>
            <a:chExt cx="2560" cy="3572"/>
          </a:xfrm>
        </p:grpSpPr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60" y="2352"/>
              <a:ext cx="2560" cy="1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68" y="588"/>
              <a:ext cx="2544" cy="2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98294" y="145341"/>
            <a:ext cx="800219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b="1" dirty="0" smtClean="0">
                <a:latin typeface="+mj-lt"/>
                <a:ea typeface="+mn-ea"/>
              </a:rPr>
              <a:t>Cu</a:t>
            </a:r>
            <a:endParaRPr lang="ja-JP" altLang="en-US" sz="3600" b="1" dirty="0">
              <a:latin typeface="+mj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908050"/>
            <a:ext cx="8991600" cy="1143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pitchFamily="34" charset="0"/>
            </a:endParaRPr>
          </a:p>
        </p:txBody>
      </p:sp>
      <p:graphicFrame>
        <p:nvGraphicFramePr>
          <p:cNvPr id="6" name="Object 1064"/>
          <p:cNvGraphicFramePr>
            <a:graphicFrameLocks noChangeAspect="1"/>
          </p:cNvGraphicFramePr>
          <p:nvPr/>
        </p:nvGraphicFramePr>
        <p:xfrm>
          <a:off x="2277269" y="985490"/>
          <a:ext cx="4462462" cy="4141788"/>
        </p:xfrm>
        <a:graphic>
          <a:graphicData uri="http://schemas.openxmlformats.org/presentationml/2006/ole">
            <p:oleObj spid="_x0000_s90114" name="KGPlot" r:id="rId4" imgW="4952880" imgH="4597200" progId="KGraph_Plot">
              <p:embed/>
            </p:oleObj>
          </a:graphicData>
        </a:graphic>
      </p:graphicFrame>
      <p:graphicFrame>
        <p:nvGraphicFramePr>
          <p:cNvPr id="7" name="Object 1065"/>
          <p:cNvGraphicFramePr>
            <a:graphicFrameLocks noChangeAspect="1"/>
          </p:cNvGraphicFramePr>
          <p:nvPr/>
        </p:nvGraphicFramePr>
        <p:xfrm>
          <a:off x="2258219" y="4620468"/>
          <a:ext cx="4548187" cy="2130425"/>
        </p:xfrm>
        <a:graphic>
          <a:graphicData uri="http://schemas.openxmlformats.org/presentationml/2006/ole">
            <p:oleObj spid="_x0000_s90115" name="KGPlot" r:id="rId5" imgW="5041800" imgH="2361960" progId="KGraph_Plot">
              <p:embed/>
            </p:oleObj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6876256" y="1168177"/>
            <a:ext cx="1979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FENDL-3 (SLIB2)</a:t>
            </a:r>
          </a:p>
          <a:p>
            <a:r>
              <a:rPr kumimoji="1" lang="en-US" altLang="ja-JP" dirty="0" smtClean="0">
                <a:solidFill>
                  <a:srgbClr val="0000FF"/>
                </a:solidFill>
              </a:rPr>
              <a:t>ENDF/B-VII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98294" y="145341"/>
            <a:ext cx="646331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b="1" dirty="0" err="1" smtClean="0">
                <a:latin typeface="+mj-lt"/>
                <a:ea typeface="+mn-ea"/>
              </a:rPr>
              <a:t>Zr</a:t>
            </a:r>
            <a:endParaRPr lang="ja-JP" altLang="en-US" sz="3600" b="1" dirty="0">
              <a:latin typeface="+mj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908050"/>
            <a:ext cx="8991600" cy="1143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876256" y="1168177"/>
            <a:ext cx="2267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FENDL-3 (SLIB2):</a:t>
            </a:r>
          </a:p>
          <a:p>
            <a:r>
              <a:rPr kumimoji="1" lang="en-US" altLang="ja-JP" dirty="0" smtClean="0">
                <a:solidFill>
                  <a:srgbClr val="0000FF"/>
                </a:solidFill>
              </a:rPr>
              <a:t>JENDL/HE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graphicFrame>
        <p:nvGraphicFramePr>
          <p:cNvPr id="10" name="Object 1068"/>
          <p:cNvGraphicFramePr>
            <a:graphicFrameLocks noChangeAspect="1"/>
          </p:cNvGraphicFramePr>
          <p:nvPr/>
        </p:nvGraphicFramePr>
        <p:xfrm>
          <a:off x="2483768" y="1101700"/>
          <a:ext cx="4149725" cy="4127500"/>
        </p:xfrm>
        <a:graphic>
          <a:graphicData uri="http://schemas.openxmlformats.org/presentationml/2006/ole">
            <p:oleObj spid="_x0000_s2052" name="KGPlot" r:id="rId4" imgW="4952880" imgH="4584600" progId="KGraph_Plot">
              <p:embed/>
            </p:oleObj>
          </a:graphicData>
        </a:graphic>
      </p:graphicFrame>
      <p:graphicFrame>
        <p:nvGraphicFramePr>
          <p:cNvPr id="11" name="Object 1069"/>
          <p:cNvGraphicFramePr>
            <a:graphicFrameLocks noChangeAspect="1"/>
          </p:cNvGraphicFramePr>
          <p:nvPr/>
        </p:nvGraphicFramePr>
        <p:xfrm>
          <a:off x="2468910" y="4725144"/>
          <a:ext cx="4229100" cy="2105025"/>
        </p:xfrm>
        <a:graphic>
          <a:graphicData uri="http://schemas.openxmlformats.org/presentationml/2006/ole">
            <p:oleObj spid="_x0000_s2053" name="KGPlot" r:id="rId5" imgW="5041800" imgH="2336760" progId="KGraph_Plo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85750" y="201613"/>
            <a:ext cx="6109365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b="1" dirty="0" smtClean="0">
                <a:latin typeface="+mj-lt"/>
                <a:ea typeface="+mn-ea"/>
                <a:cs typeface="Times New Roman" pitchFamily="18" charset="0"/>
              </a:rPr>
              <a:t>Assignment-1:  Si isotopes</a:t>
            </a:r>
            <a:endParaRPr lang="ja-JP" altLang="en-US" sz="3600" b="1" dirty="0">
              <a:latin typeface="+mj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908050"/>
            <a:ext cx="8991600" cy="1143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pitchFamily="34" charset="0"/>
            </a:endParaRPr>
          </a:p>
        </p:txBody>
      </p:sp>
      <p:sp>
        <p:nvSpPr>
          <p:cNvPr id="246786" name="Rectangle 2"/>
          <p:cNvSpPr>
            <a:spLocks noChangeArrowheads="1"/>
          </p:cNvSpPr>
          <p:nvPr/>
        </p:nvSpPr>
        <p:spPr bwMode="auto">
          <a:xfrm>
            <a:off x="755576" y="1844824"/>
            <a:ext cx="7632848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明朝" pitchFamily="17" charset="-128"/>
                <a:cs typeface="Times New Roman" pitchFamily="18" charset="0"/>
              </a:rPr>
              <a:t>Keep from ENDF/B-VII,</a:t>
            </a:r>
            <a:r>
              <a:rPr kumimoji="1" lang="en-US" altLang="ja-JP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明朝" pitchFamily="17" charset="-128"/>
                <a:cs typeface="Times New Roman" pitchFamily="18" charset="0"/>
              </a:rPr>
              <a:t> </a:t>
            </a:r>
            <a:r>
              <a:rPr kumimoji="1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明朝" pitchFamily="17" charset="-128"/>
                <a:cs typeface="Times New Roman" pitchFamily="18" charset="0"/>
              </a:rPr>
              <a:t>but check and consider using the new JENDL evaluation due to unsatisfactory benchmark results.</a:t>
            </a:r>
            <a:endParaRPr kumimoji="1" lang="en-US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267744" y="3635732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In summary report from the 2</a:t>
            </a:r>
            <a:r>
              <a:rPr lang="en-US" altLang="ja-JP" baseline="30000" dirty="0" smtClean="0"/>
              <a:t>nd</a:t>
            </a:r>
            <a:r>
              <a:rPr lang="en-US" altLang="ja-JP" dirty="0" smtClean="0"/>
              <a:t> RCM; INDC(NDS)-0567 (2010)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27584" y="5157192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C</a:t>
            </a:r>
            <a:r>
              <a:rPr lang="en-US" altLang="ja-JP" dirty="0" smtClean="0"/>
              <a:t>. Konno et al., “Benchmark Test of JENDL-4.0 Based on Integral Experiments at JAEA/FNS” presented at Joint Int. Conf. on Supercomputing in Nuclear Applications + Monte Carlo 2010, October 17-21, 2010, Tokyo, Japan.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98294" y="145341"/>
            <a:ext cx="800219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b="1" dirty="0" err="1" smtClean="0">
                <a:latin typeface="+mj-lt"/>
                <a:ea typeface="+mn-ea"/>
              </a:rPr>
              <a:t>Nb</a:t>
            </a:r>
            <a:endParaRPr lang="ja-JP" altLang="en-US" sz="3600" b="1" dirty="0">
              <a:latin typeface="+mj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908050"/>
            <a:ext cx="8991600" cy="1143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876256" y="1168177"/>
            <a:ext cx="2267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FENDL-3 (SLIB2):</a:t>
            </a:r>
          </a:p>
          <a:p>
            <a:r>
              <a:rPr kumimoji="1" lang="en-US" altLang="ja-JP" dirty="0" smtClean="0">
                <a:solidFill>
                  <a:srgbClr val="0000FF"/>
                </a:solidFill>
              </a:rPr>
              <a:t>JENDL/HE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2453109" y="990575"/>
          <a:ext cx="4149725" cy="4238625"/>
        </p:xfrm>
        <a:graphic>
          <a:graphicData uri="http://schemas.openxmlformats.org/presentationml/2006/ole">
            <p:oleObj spid="_x0000_s3076" name="KGPlot" r:id="rId4" imgW="4952880" imgH="4711680" progId="KGraph_Plot">
              <p:embed/>
            </p:oleObj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2435895" y="4734669"/>
          <a:ext cx="4224337" cy="2138363"/>
        </p:xfrm>
        <a:graphic>
          <a:graphicData uri="http://schemas.openxmlformats.org/presentationml/2006/ole">
            <p:oleObj spid="_x0000_s3077" name="KGPlot" r:id="rId5" imgW="5041800" imgH="2374920" progId="KGraph_Plo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98294" y="145341"/>
            <a:ext cx="851515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b="1" dirty="0" smtClean="0">
                <a:latin typeface="+mj-lt"/>
                <a:ea typeface="+mn-ea"/>
              </a:rPr>
              <a:t>Mo</a:t>
            </a:r>
            <a:endParaRPr lang="ja-JP" altLang="en-US" sz="3600" b="1" dirty="0">
              <a:latin typeface="+mj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908050"/>
            <a:ext cx="8991600" cy="1143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876256" y="1168177"/>
            <a:ext cx="2267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FENDL-3 (SLIB2):</a:t>
            </a:r>
          </a:p>
          <a:p>
            <a:r>
              <a:rPr kumimoji="1" lang="en-US" altLang="ja-JP" dirty="0" smtClean="0">
                <a:solidFill>
                  <a:srgbClr val="0000FF"/>
                </a:solidFill>
              </a:rPr>
              <a:t>JENDL/HE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2343819" y="980728"/>
          <a:ext cx="4160838" cy="4238625"/>
        </p:xfrm>
        <a:graphic>
          <a:graphicData uri="http://schemas.openxmlformats.org/presentationml/2006/ole">
            <p:oleObj spid="_x0000_s4100" name="KGPlot" r:id="rId4" imgW="4965480" imgH="4711680" progId="KGraph_Plot">
              <p:embed/>
            </p:oleObj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2348011" y="4715619"/>
          <a:ext cx="4240213" cy="2116138"/>
        </p:xfrm>
        <a:graphic>
          <a:graphicData uri="http://schemas.openxmlformats.org/presentationml/2006/ole">
            <p:oleObj spid="_x0000_s4101" name="KGPlot" r:id="rId5" imgW="5054400" imgH="2349360" progId="KGraph_Plo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98294" y="145341"/>
            <a:ext cx="620683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b="1" dirty="0" smtClean="0">
                <a:latin typeface="+mj-lt"/>
                <a:ea typeface="+mn-ea"/>
              </a:rPr>
              <a:t>W</a:t>
            </a:r>
            <a:endParaRPr lang="ja-JP" altLang="en-US" sz="3600" b="1" dirty="0">
              <a:latin typeface="+mj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908050"/>
            <a:ext cx="8991600" cy="1143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876256" y="1168177"/>
            <a:ext cx="2267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FENDL-3 (SLIB2):</a:t>
            </a:r>
          </a:p>
          <a:p>
            <a:r>
              <a:rPr kumimoji="1" lang="en-US" altLang="ja-JP" dirty="0" smtClean="0">
                <a:solidFill>
                  <a:srgbClr val="0000FF"/>
                </a:solidFill>
              </a:rPr>
              <a:t>IAEA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2383185" y="980728"/>
          <a:ext cx="4141787" cy="4244975"/>
        </p:xfrm>
        <a:graphic>
          <a:graphicData uri="http://schemas.openxmlformats.org/presentationml/2006/ole">
            <p:oleObj spid="_x0000_s5124" name="KGPlot" r:id="rId4" imgW="4940280" imgH="4711680" progId="KGraph_Plot">
              <p:embed/>
            </p:oleObj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2363887" y="4738067"/>
          <a:ext cx="4224337" cy="2105025"/>
        </p:xfrm>
        <a:graphic>
          <a:graphicData uri="http://schemas.openxmlformats.org/presentationml/2006/ole">
            <p:oleObj spid="_x0000_s5125" name="KGPlot" r:id="rId5" imgW="5041800" imgH="2336760" progId="KGraph_Plo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b="1" dirty="0" smtClean="0"/>
              <a:t>Contents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00808"/>
            <a:ext cx="8712968" cy="244827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 sz="2800" dirty="0" smtClean="0">
                <a:solidFill>
                  <a:schemeClr val="bg1">
                    <a:lumMod val="75000"/>
                  </a:schemeClr>
                </a:solidFill>
              </a:rPr>
              <a:t>Reply to assignments in 2</a:t>
            </a:r>
            <a:r>
              <a:rPr lang="en-US" altLang="ja-JP" sz="2800" baseline="30000" dirty="0" smtClean="0">
                <a:solidFill>
                  <a:schemeClr val="bg1">
                    <a:lumMod val="75000"/>
                  </a:schemeClr>
                </a:solidFill>
              </a:rPr>
              <a:t>nd</a:t>
            </a:r>
            <a:r>
              <a:rPr lang="en-US" altLang="ja-JP" sz="2800" dirty="0" smtClean="0">
                <a:solidFill>
                  <a:schemeClr val="bg1">
                    <a:lumMod val="75000"/>
                  </a:schemeClr>
                </a:solidFill>
              </a:rPr>
              <a:t> RCM :  Si and </a:t>
            </a:r>
            <a:r>
              <a:rPr lang="en-US" altLang="ja-JP" sz="2800" dirty="0" err="1" smtClean="0">
                <a:solidFill>
                  <a:schemeClr val="bg1">
                    <a:lumMod val="75000"/>
                  </a:schemeClr>
                </a:solidFill>
              </a:rPr>
              <a:t>Sn</a:t>
            </a:r>
            <a:r>
              <a:rPr lang="en-US" altLang="ja-JP" sz="2800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n-US" altLang="ja-JP" sz="2800" dirty="0" smtClean="0">
                <a:solidFill>
                  <a:schemeClr val="bg1">
                    <a:lumMod val="75000"/>
                  </a:schemeClr>
                </a:solidFill>
              </a:rPr>
            </a:br>
            <a:endParaRPr lang="en-US" altLang="ja-JP" sz="2800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800" dirty="0" smtClean="0">
                <a:solidFill>
                  <a:schemeClr val="bg1">
                    <a:lumMod val="75000"/>
                  </a:schemeClr>
                </a:solidFill>
              </a:rPr>
              <a:t>Benchmark test using OKTAVIAN data</a:t>
            </a:r>
          </a:p>
          <a:p>
            <a:pPr eaLnBrk="1" hangingPunct="1">
              <a:lnSpc>
                <a:spcPct val="90000"/>
              </a:lnSpc>
            </a:pPr>
            <a:endParaRPr lang="en-US" altLang="ja-JP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ja-JP" sz="2800" dirty="0" smtClean="0"/>
              <a:t>KERMA factor in FENDL/MC-2.1 &amp; FENDL/MG-2.1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endParaRPr lang="en-US" altLang="ja-JP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7"/>
          <p:cNvSpPr>
            <a:spLocks noChangeArrowheads="1"/>
          </p:cNvSpPr>
          <p:nvPr/>
        </p:nvSpPr>
        <p:spPr bwMode="auto">
          <a:xfrm>
            <a:off x="711200" y="2032000"/>
            <a:ext cx="7785100" cy="1778000"/>
          </a:xfrm>
          <a:prstGeom prst="rect">
            <a:avLst/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95783" tIns="47891" rIns="95783" bIns="47891" anchor="ctr"/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kumimoji="0" lang="en-US" altLang="ja-JP" sz="3600" b="1" dirty="0" smtClean="0">
                <a:solidFill>
                  <a:srgbClr val="FFFFFF"/>
                </a:solidFill>
                <a:ea typeface="ＭＳ Ｐゴシック" charset="-128"/>
              </a:rPr>
              <a:t>KERMA factor in FENDL/MC-2.1</a:t>
            </a:r>
            <a:br>
              <a:rPr kumimoji="0" lang="en-US" altLang="ja-JP" sz="3600" b="1" dirty="0" smtClean="0">
                <a:solidFill>
                  <a:srgbClr val="FFFFFF"/>
                </a:solidFill>
                <a:ea typeface="ＭＳ Ｐゴシック" charset="-128"/>
              </a:rPr>
            </a:br>
            <a:r>
              <a:rPr kumimoji="0" lang="en-US" altLang="ja-JP" sz="3600" b="1" dirty="0" smtClean="0">
                <a:solidFill>
                  <a:srgbClr val="FFFFFF"/>
                </a:solidFill>
                <a:ea typeface="ＭＳ Ｐゴシック" charset="-128"/>
              </a:rPr>
              <a:t>and FENDL/MG-2.1</a:t>
            </a:r>
            <a:endParaRPr kumimoji="0" lang="en-US" altLang="ja-JP" sz="3200" b="1" dirty="0" smtClean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2051" name="Rectangle 28"/>
          <p:cNvSpPr>
            <a:spLocks noChangeArrowheads="1"/>
          </p:cNvSpPr>
          <p:nvPr/>
        </p:nvSpPr>
        <p:spPr bwMode="auto">
          <a:xfrm>
            <a:off x="3549650" y="4643438"/>
            <a:ext cx="22479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2578100" algn="l"/>
              </a:tabLst>
            </a:pPr>
            <a:r>
              <a:rPr lang="en-US" altLang="ja-JP" sz="3000" b="1" smtClean="0">
                <a:solidFill>
                  <a:srgbClr val="1606DD"/>
                </a:solidFill>
                <a:ea typeface="ＭＳ ゴシック" pitchFamily="1" charset="-128"/>
              </a:rPr>
              <a:t>JAEA </a:t>
            </a:r>
          </a:p>
          <a:p>
            <a:pPr algn="ctr">
              <a:tabLst>
                <a:tab pos="2578100" algn="l"/>
              </a:tabLst>
            </a:pPr>
            <a:r>
              <a:rPr lang="en-US" altLang="ja-JP" sz="3000" b="1" smtClean="0">
                <a:solidFill>
                  <a:srgbClr val="1606DD"/>
                </a:solidFill>
                <a:ea typeface="ＭＳ ゴシック" pitchFamily="1" charset="-128"/>
              </a:rPr>
              <a:t>C. Konno</a:t>
            </a:r>
            <a:endParaRPr lang="en-GB" altLang="ja-JP" sz="3000" b="1" smtClean="0">
              <a:solidFill>
                <a:srgbClr val="1606DD"/>
              </a:solidFill>
              <a:ea typeface="ＭＳ ゴシック" pitchFamily="1" charset="-128"/>
            </a:endParaRPr>
          </a:p>
        </p:txBody>
      </p:sp>
    </p:spTree>
  </p:cSld>
  <p:clrMapOvr>
    <a:masterClrMapping/>
  </p:clrMapOvr>
  <p:transition advTm="16315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9400" y="190500"/>
            <a:ext cx="6248400" cy="685800"/>
          </a:xfrm>
        </p:spPr>
        <p:txBody>
          <a:bodyPr/>
          <a:lstStyle/>
          <a:p>
            <a:pPr eaLnBrk="1" hangingPunct="1"/>
            <a:r>
              <a:rPr lang="en-US" altLang="ja-JP" smtClean="0"/>
              <a:t>Neutron KERMA in FENDL-2.1</a:t>
            </a:r>
            <a:endParaRPr lang="en-US" altLang="ja-JP" b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7988" y="1169988"/>
            <a:ext cx="8520112" cy="5688012"/>
          </a:xfrm>
          <a:noFill/>
        </p:spPr>
        <p:txBody>
          <a:bodyPr/>
          <a:lstStyle/>
          <a:p>
            <a:pPr marL="482600" indent="-482600" eaLnBrk="1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Wingdings" pitchFamily="1" charset="2"/>
              <a:buChar char="q"/>
              <a:tabLst>
                <a:tab pos="762000" algn="l"/>
                <a:tab pos="1244600" algn="l"/>
                <a:tab pos="1435100" algn="l"/>
              </a:tabLst>
            </a:pPr>
            <a:r>
              <a:rPr lang="ja-JP" altLang="ja-JP" sz="2400" b="1" dirty="0" smtClean="0">
                <a:latin typeface="Arial" charset="0"/>
                <a:ea typeface="ＭＳ ゴシック" pitchFamily="1" charset="-128"/>
              </a:rPr>
              <a:t>Neutron KERMA factors are stored in </a:t>
            </a:r>
            <a:r>
              <a:rPr lang="ja-JP" altLang="ja-JP" sz="2400" b="1" dirty="0" smtClean="0">
                <a:solidFill>
                  <a:srgbClr val="FF0000"/>
                </a:solidFill>
                <a:latin typeface="Arial" charset="0"/>
                <a:ea typeface="ＭＳ ゴシック" pitchFamily="1" charset="-128"/>
              </a:rPr>
              <a:t>FENDL/MC-2.1</a:t>
            </a:r>
            <a:r>
              <a:rPr lang="ja-JP" altLang="ja-JP" sz="2400" b="1" dirty="0" smtClean="0">
                <a:latin typeface="Arial" charset="0"/>
                <a:ea typeface="ＭＳ ゴシック" pitchFamily="1" charset="-128"/>
              </a:rPr>
              <a:t> (ACE file) and </a:t>
            </a:r>
            <a:r>
              <a:rPr lang="ja-JP" altLang="ja-JP" sz="2400" b="1" dirty="0" smtClean="0">
                <a:solidFill>
                  <a:srgbClr val="FF0000"/>
                </a:solidFill>
                <a:latin typeface="Arial" charset="0"/>
                <a:ea typeface="ＭＳ ゴシック" pitchFamily="1" charset="-128"/>
              </a:rPr>
              <a:t>FENDL/MG-2.1</a:t>
            </a:r>
            <a:r>
              <a:rPr lang="ja-JP" altLang="ja-JP" sz="2400" b="1" dirty="0" smtClean="0">
                <a:latin typeface="Arial" charset="0"/>
                <a:ea typeface="ＭＳ ゴシック" pitchFamily="1" charset="-128"/>
              </a:rPr>
              <a:t> (MATXS file), not in FENDL/E-2.1.</a:t>
            </a:r>
          </a:p>
          <a:p>
            <a:pPr marL="482600" indent="-482600" eaLnBrk="1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Wingdings" pitchFamily="1" charset="2"/>
              <a:buChar char="q"/>
              <a:tabLst>
                <a:tab pos="762000" algn="l"/>
                <a:tab pos="1244600" algn="l"/>
                <a:tab pos="1435100" algn="l"/>
              </a:tabLst>
            </a:pPr>
            <a:r>
              <a:rPr lang="ja-JP" altLang="ja-JP" sz="2400" b="1" dirty="0" smtClean="0">
                <a:solidFill>
                  <a:srgbClr val="FF0000"/>
                </a:solidFill>
                <a:latin typeface="Arial" charset="0"/>
                <a:ea typeface="ＭＳ ゴシック" pitchFamily="1" charset="-128"/>
              </a:rPr>
              <a:t>Pointwise neutron KERMA</a:t>
            </a:r>
            <a:r>
              <a:rPr lang="ja-JP" altLang="ja-JP" sz="2400" b="1" dirty="0" smtClean="0">
                <a:latin typeface="Arial" charset="0"/>
                <a:ea typeface="ＭＳ ゴシック" pitchFamily="1" charset="-128"/>
              </a:rPr>
              <a:t> factors in FENDL/MC-2.1 are deduced with the </a:t>
            </a:r>
            <a:r>
              <a:rPr lang="ja-JP" altLang="ja-JP" sz="2400" b="1" dirty="0" smtClean="0">
                <a:solidFill>
                  <a:srgbClr val="FF0000"/>
                </a:solidFill>
                <a:latin typeface="Arial" charset="0"/>
                <a:ea typeface="ＭＳ ゴシック" pitchFamily="1" charset="-128"/>
              </a:rPr>
              <a:t>energy balance method</a:t>
            </a:r>
            <a:r>
              <a:rPr lang="ja-JP" altLang="ja-JP" sz="2400" b="1" dirty="0" smtClean="0">
                <a:latin typeface="Arial" charset="0"/>
                <a:ea typeface="ＭＳ ゴシック" pitchFamily="1" charset="-128"/>
              </a:rPr>
              <a:t> in the heatr module of the NJOY code. They are used for tally F6 in MCNP.</a:t>
            </a:r>
          </a:p>
          <a:p>
            <a:pPr marL="482600" indent="-482600" eaLnBrk="1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Wingdings" pitchFamily="1" charset="2"/>
              <a:buChar char="q"/>
              <a:tabLst>
                <a:tab pos="762000" algn="l"/>
                <a:tab pos="1244600" algn="l"/>
                <a:tab pos="1435100" algn="l"/>
              </a:tabLst>
            </a:pPr>
            <a:r>
              <a:rPr lang="ja-JP" altLang="ja-JP" sz="2400" b="1" dirty="0" smtClean="0">
                <a:solidFill>
                  <a:srgbClr val="FF0000"/>
                </a:solidFill>
                <a:latin typeface="Arial" charset="0"/>
                <a:ea typeface="ＭＳ ゴシック" pitchFamily="1" charset="-128"/>
              </a:rPr>
              <a:t>Two neutron KERMA</a:t>
            </a:r>
            <a:r>
              <a:rPr lang="ja-JP" altLang="ja-JP" sz="2400" b="1" dirty="0" smtClean="0">
                <a:latin typeface="Arial" charset="0"/>
                <a:ea typeface="ＭＳ ゴシック" pitchFamily="1" charset="-128"/>
              </a:rPr>
              <a:t> factors of 175 groups, “</a:t>
            </a:r>
            <a:r>
              <a:rPr lang="ja-JP" altLang="ja-JP" sz="2400" b="1" dirty="0" smtClean="0">
                <a:solidFill>
                  <a:srgbClr val="FF0000"/>
                </a:solidFill>
                <a:latin typeface="Arial" charset="0"/>
                <a:ea typeface="ＭＳ ゴシック" pitchFamily="1" charset="-128"/>
              </a:rPr>
              <a:t>heat</a:t>
            </a:r>
            <a:r>
              <a:rPr lang="ja-JP" altLang="ja-JP" sz="2400" b="1" dirty="0" smtClean="0">
                <a:latin typeface="Arial" charset="0"/>
                <a:ea typeface="ＭＳ ゴシック" pitchFamily="1" charset="-128"/>
              </a:rPr>
              <a:t>” and “</a:t>
            </a:r>
            <a:r>
              <a:rPr lang="ja-JP" altLang="ja-JP" sz="2400" b="1" dirty="0" smtClean="0">
                <a:solidFill>
                  <a:srgbClr val="FF0000"/>
                </a:solidFill>
                <a:latin typeface="Arial" charset="0"/>
                <a:ea typeface="ＭＳ ゴシック" pitchFamily="1" charset="-128"/>
              </a:rPr>
              <a:t>kerma</a:t>
            </a:r>
            <a:r>
              <a:rPr lang="ja-JP" altLang="ja-JP" sz="2400" b="1" dirty="0" smtClean="0">
                <a:latin typeface="Arial" charset="0"/>
                <a:ea typeface="ＭＳ ゴシック" pitchFamily="1" charset="-128"/>
              </a:rPr>
              <a:t>”, are stored in FENDL/MG-2.1. “heat” is deduced with the </a:t>
            </a:r>
            <a:r>
              <a:rPr lang="ja-JP" altLang="ja-JP" sz="2400" b="1" dirty="0" smtClean="0">
                <a:solidFill>
                  <a:srgbClr val="FF0000"/>
                </a:solidFill>
                <a:latin typeface="Arial" charset="0"/>
                <a:ea typeface="ＭＳ ゴシック" pitchFamily="1" charset="-128"/>
              </a:rPr>
              <a:t>energy balance method</a:t>
            </a:r>
            <a:r>
              <a:rPr lang="ja-JP" altLang="ja-JP" sz="2400" b="1" dirty="0" smtClean="0">
                <a:latin typeface="Arial" charset="0"/>
                <a:ea typeface="ＭＳ ゴシック" pitchFamily="1" charset="-128"/>
              </a:rPr>
              <a:t> in NJOY heatr, while “kerma” is deduced with the </a:t>
            </a:r>
            <a:r>
              <a:rPr lang="ja-JP" altLang="ja-JP" sz="2400" b="1" dirty="0" smtClean="0">
                <a:solidFill>
                  <a:srgbClr val="FF0000"/>
                </a:solidFill>
                <a:latin typeface="Arial" charset="0"/>
                <a:ea typeface="ＭＳ ゴシック" pitchFamily="1" charset="-128"/>
              </a:rPr>
              <a:t>kinematic method</a:t>
            </a:r>
            <a:r>
              <a:rPr lang="ja-JP" altLang="ja-JP" sz="2400" b="1" dirty="0" smtClean="0">
                <a:latin typeface="Arial" charset="0"/>
                <a:ea typeface="ＭＳ ゴシック" pitchFamily="1" charset="-128"/>
              </a:rPr>
              <a:t> in NJOY heatr. Note that “kerma” is an </a:t>
            </a:r>
            <a:r>
              <a:rPr lang="ja-JP" altLang="ja-JP" sz="2400" b="1" dirty="0" smtClean="0">
                <a:solidFill>
                  <a:srgbClr val="FF0000"/>
                </a:solidFill>
                <a:latin typeface="Arial" charset="0"/>
                <a:ea typeface="ＭＳ ゴシック" pitchFamily="1" charset="-128"/>
              </a:rPr>
              <a:t>upper limit of KERMA </a:t>
            </a:r>
            <a:r>
              <a:rPr lang="ja-JP" altLang="ja-JP" sz="2400" b="1" dirty="0" smtClean="0">
                <a:latin typeface="Arial" charset="0"/>
                <a:ea typeface="ＭＳ ゴシック" pitchFamily="1" charset="-128"/>
              </a:rPr>
              <a:t>and that “heat” should be less than “kerma”. They are </a:t>
            </a:r>
            <a:r>
              <a:rPr lang="en-US" altLang="ja-JP" sz="2400" b="1" dirty="0" smtClean="0">
                <a:latin typeface="Arial" charset="0"/>
                <a:ea typeface="ＭＳ ゴシック" pitchFamily="1" charset="-128"/>
              </a:rPr>
              <a:t>extracted </a:t>
            </a:r>
            <a:r>
              <a:rPr lang="ja-JP" altLang="ja-JP" sz="2400" b="1" dirty="0" smtClean="0">
                <a:latin typeface="Arial" charset="0"/>
                <a:ea typeface="ＭＳ ゴシック" pitchFamily="1" charset="-128"/>
              </a:rPr>
              <a:t>with the TRANSX code and are used as response data for heating calculation with Sn codes.</a:t>
            </a:r>
          </a:p>
        </p:txBody>
      </p:sp>
    </p:spTree>
  </p:cSld>
  <p:clrMapOvr>
    <a:masterClrMapping/>
  </p:clrMapOvr>
  <p:transition advTm="16315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90500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Problem in Neutron KERMA in FENDL-2.1</a:t>
            </a:r>
            <a:endParaRPr lang="en-US" altLang="ja-JP" b="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7988" y="1169988"/>
            <a:ext cx="8431212" cy="4379912"/>
          </a:xfrm>
          <a:noFill/>
        </p:spPr>
        <p:txBody>
          <a:bodyPr/>
          <a:lstStyle/>
          <a:p>
            <a:pPr marL="482600" indent="-482600" eaLnBrk="1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Wingdings" pitchFamily="1" charset="2"/>
              <a:buChar char="q"/>
              <a:tabLst>
                <a:tab pos="762000" algn="l"/>
                <a:tab pos="1244600" algn="l"/>
                <a:tab pos="1435100" algn="l"/>
              </a:tabLst>
            </a:pPr>
            <a:r>
              <a:rPr lang="ja-JP" altLang="ja-JP" sz="2400" b="1" dirty="0" smtClean="0">
                <a:latin typeface="Arial" charset="0"/>
                <a:ea typeface="ＭＳ ゴシック" pitchFamily="1" charset="-128"/>
              </a:rPr>
              <a:t>As well known, the </a:t>
            </a:r>
            <a:r>
              <a:rPr lang="ja-JP" altLang="ja-JP" sz="2400" b="1" dirty="0" smtClean="0">
                <a:solidFill>
                  <a:srgbClr val="FF0000"/>
                </a:solidFill>
                <a:latin typeface="Arial" charset="0"/>
                <a:ea typeface="ＭＳ ゴシック" pitchFamily="1" charset="-128"/>
              </a:rPr>
              <a:t>energy balance method gives inadequate KERMA</a:t>
            </a:r>
            <a:r>
              <a:rPr lang="ja-JP" altLang="ja-JP" sz="2400" b="1" dirty="0" smtClean="0">
                <a:latin typeface="Arial" charset="0"/>
                <a:ea typeface="ＭＳ ゴシック" pitchFamily="1" charset="-128"/>
              </a:rPr>
              <a:t>, e.g. negative KERMA, if the total energy is not conserved inside nuclear data. In this case the </a:t>
            </a:r>
            <a:r>
              <a:rPr lang="ja-JP" altLang="ja-JP" sz="2400" b="1" dirty="0" smtClean="0">
                <a:solidFill>
                  <a:srgbClr val="FF0000"/>
                </a:solidFill>
                <a:latin typeface="Arial" charset="0"/>
                <a:ea typeface="ＭＳ ゴシック" pitchFamily="1" charset="-128"/>
              </a:rPr>
              <a:t>kinematic method should be adopted</a:t>
            </a:r>
            <a:r>
              <a:rPr lang="ja-JP" altLang="ja-JP" sz="2400" b="1" dirty="0" smtClean="0">
                <a:latin typeface="Arial" charset="0"/>
                <a:ea typeface="ＭＳ ゴシック" pitchFamily="1" charset="-128"/>
              </a:rPr>
              <a:t>.  </a:t>
            </a:r>
          </a:p>
          <a:p>
            <a:pPr marL="482600" indent="-482600" eaLnBrk="1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Wingdings" pitchFamily="1" charset="2"/>
              <a:buChar char="q"/>
              <a:tabLst>
                <a:tab pos="762000" algn="l"/>
                <a:tab pos="1244600" algn="l"/>
                <a:tab pos="1435100" algn="l"/>
              </a:tabLst>
            </a:pPr>
            <a:r>
              <a:rPr lang="ja-JP" altLang="ja-JP" sz="2400" b="1" dirty="0" smtClean="0">
                <a:latin typeface="Arial" charset="0"/>
                <a:ea typeface="ＭＳ ゴシック" pitchFamily="1" charset="-128"/>
              </a:rPr>
              <a:t>This problem appears in </a:t>
            </a:r>
            <a:r>
              <a:rPr lang="ja-JP" altLang="ja-JP" sz="2400" b="1" dirty="0" smtClean="0">
                <a:solidFill>
                  <a:srgbClr val="FF0000"/>
                </a:solidFill>
                <a:latin typeface="Arial" charset="0"/>
                <a:ea typeface="ＭＳ ゴシック" pitchFamily="1" charset="-128"/>
              </a:rPr>
              <a:t>28 nuclei</a:t>
            </a:r>
            <a:r>
              <a:rPr lang="ja-JP" altLang="ja-JP" sz="2400" b="1" dirty="0" smtClean="0">
                <a:latin typeface="Arial" charset="0"/>
                <a:ea typeface="ＭＳ ゴシック" pitchFamily="1" charset="-128"/>
              </a:rPr>
              <a:t> of FENDL/MC-2.1 (see next slides). </a:t>
            </a:r>
          </a:p>
          <a:p>
            <a:pPr marL="958850" lvl="1" eaLnBrk="1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Tx/>
              <a:buChar char="-"/>
              <a:tabLst>
                <a:tab pos="762000" algn="l"/>
                <a:tab pos="1244600" algn="l"/>
                <a:tab pos="1435100" algn="l"/>
              </a:tabLst>
            </a:pPr>
            <a:r>
              <a:rPr lang="ja-JP" altLang="ja-JP" sz="2400" b="1" dirty="0" smtClean="0">
                <a:latin typeface="Arial" charset="0"/>
                <a:ea typeface="ＭＳ ゴシック" pitchFamily="1" charset="-128"/>
              </a:rPr>
              <a:t>Au-197, Bi-209, Fe-56, Ga-nat, Mn-55, Mo-92, Mo-94, Mo-95, Mo-96, Mo-97, Mo-98, Mo-100, N-14, Nb-93, P-31, Sn-nat, Ta-181, Ti-46, Ti-47, Ti-48, Ti-49, Ti-50, V-nat, W-182, W-183, W-184, W-186, Zn-96</a:t>
            </a:r>
          </a:p>
          <a:p>
            <a:pPr marL="482600" indent="-482600" eaLnBrk="1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Wingdings" pitchFamily="1" charset="2"/>
              <a:buChar char="q"/>
              <a:tabLst>
                <a:tab pos="762000" algn="l"/>
                <a:tab pos="1244600" algn="l"/>
                <a:tab pos="1435100" algn="l"/>
              </a:tabLst>
            </a:pPr>
            <a:r>
              <a:rPr lang="ja-JP" altLang="ja-JP" sz="2400" b="1" dirty="0" smtClean="0">
                <a:latin typeface="Arial" charset="0"/>
                <a:ea typeface="ＭＳ ゴシック" pitchFamily="1" charset="-128"/>
              </a:rPr>
              <a:t>We would like to propose that </a:t>
            </a:r>
            <a:r>
              <a:rPr lang="ja-JP" altLang="ja-JP" sz="2400" b="1" dirty="0" smtClean="0">
                <a:solidFill>
                  <a:srgbClr val="FF0000"/>
                </a:solidFill>
                <a:latin typeface="Arial" charset="0"/>
                <a:ea typeface="ＭＳ ゴシック" pitchFamily="1" charset="-128"/>
              </a:rPr>
              <a:t>this problem should be </a:t>
            </a:r>
            <a:r>
              <a:rPr lang="en-US" altLang="ja-JP" sz="2400" b="1" dirty="0" smtClean="0">
                <a:solidFill>
                  <a:srgbClr val="FF0000"/>
                </a:solidFill>
                <a:latin typeface="Arial" charset="0"/>
                <a:ea typeface="ＭＳ ゴシック" pitchFamily="1" charset="-128"/>
              </a:rPr>
              <a:t>resolved</a:t>
            </a:r>
            <a:r>
              <a:rPr lang="ja-JP" altLang="ja-JP" sz="2400" b="1" dirty="0" smtClean="0">
                <a:solidFill>
                  <a:srgbClr val="FF0000"/>
                </a:solidFill>
                <a:latin typeface="Arial" charset="0"/>
                <a:ea typeface="ＭＳ ゴシック" pitchFamily="1" charset="-128"/>
              </a:rPr>
              <a:t> in FENDL/MC-3.0</a:t>
            </a:r>
            <a:r>
              <a:rPr lang="ja-JP" altLang="ja-JP" sz="2400" b="1" dirty="0" smtClean="0">
                <a:latin typeface="Arial" charset="0"/>
                <a:ea typeface="ＭＳ ゴシック" pitchFamily="1" charset="-128"/>
              </a:rPr>
              <a:t>. </a:t>
            </a:r>
          </a:p>
        </p:txBody>
      </p:sp>
    </p:spTree>
  </p:cSld>
  <p:clrMapOvr>
    <a:masterClrMapping/>
  </p:clrMapOvr>
  <p:transition advTm="16315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" y="114300"/>
            <a:ext cx="8496300" cy="685800"/>
          </a:xfrm>
        </p:spPr>
        <p:txBody>
          <a:bodyPr/>
          <a:lstStyle/>
          <a:p>
            <a:pPr eaLnBrk="1" hangingPunct="1"/>
            <a:r>
              <a:rPr lang="en-US" altLang="ja-JP" sz="3600" smtClean="0"/>
              <a:t>Inadequate KERMA in FENDL-2.1 -(1)</a:t>
            </a:r>
            <a:endParaRPr lang="en-US" altLang="ja-JP" b="0" smtClean="0"/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700" y="939800"/>
            <a:ext cx="4013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1700" y="927100"/>
            <a:ext cx="4013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000" y="3810000"/>
            <a:ext cx="4013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99000" y="3857625"/>
            <a:ext cx="4008438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6315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" y="114300"/>
            <a:ext cx="8496300" cy="685800"/>
          </a:xfrm>
        </p:spPr>
        <p:txBody>
          <a:bodyPr/>
          <a:lstStyle/>
          <a:p>
            <a:pPr eaLnBrk="1" hangingPunct="1"/>
            <a:r>
              <a:rPr lang="en-US" altLang="ja-JP" sz="3600" smtClean="0"/>
              <a:t>Inadequate KERMA in FENDL-2.1 -(2)</a:t>
            </a:r>
            <a:endParaRPr lang="en-US" altLang="ja-JP" b="0" smtClean="0"/>
          </a:p>
        </p:txBody>
      </p:sp>
      <p:pic>
        <p:nvPicPr>
          <p:cNvPr id="614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700" y="939800"/>
            <a:ext cx="4013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6300" y="996950"/>
            <a:ext cx="4008438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000" y="3784600"/>
            <a:ext cx="4013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6300" y="3771900"/>
            <a:ext cx="4013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6315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" y="114300"/>
            <a:ext cx="8496300" cy="685800"/>
          </a:xfrm>
        </p:spPr>
        <p:txBody>
          <a:bodyPr/>
          <a:lstStyle/>
          <a:p>
            <a:pPr eaLnBrk="1" hangingPunct="1"/>
            <a:r>
              <a:rPr lang="en-US" altLang="ja-JP" sz="3600" smtClean="0"/>
              <a:t>Inadequate KERMA in FENDL-2.1 -(3)</a:t>
            </a:r>
            <a:endParaRPr lang="en-US" altLang="ja-JP" b="0" smtClean="0"/>
          </a:p>
        </p:txBody>
      </p:sp>
      <p:pic>
        <p:nvPicPr>
          <p:cNvPr id="717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939800"/>
            <a:ext cx="4013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9000" y="939800"/>
            <a:ext cx="4013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2600" y="3810000"/>
            <a:ext cx="4013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6300" y="3810000"/>
            <a:ext cx="4013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631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1" lang="en-US" altLang="ja-JP" sz="2800" b="1" dirty="0" smtClean="0">
                <a:latin typeface="Arial" pitchFamily="34" charset="0"/>
                <a:ea typeface="ＭＳ ゴシック" pitchFamily="49" charset="-128"/>
              </a:rPr>
              <a:t>FNS </a:t>
            </a:r>
            <a:r>
              <a:rPr kumimoji="1" lang="en-US" altLang="ja-JP" sz="2800" b="1" dirty="0" err="1" smtClean="0">
                <a:latin typeface="Arial" pitchFamily="34" charset="0"/>
                <a:ea typeface="ＭＳ ゴシック" pitchFamily="49" charset="-128"/>
              </a:rPr>
              <a:t>SiC</a:t>
            </a:r>
            <a:r>
              <a:rPr kumimoji="1" lang="en-US" altLang="ja-JP" sz="2800" b="1" dirty="0" smtClean="0">
                <a:latin typeface="Arial" pitchFamily="34" charset="0"/>
                <a:ea typeface="ＭＳ ゴシック" pitchFamily="49" charset="-128"/>
              </a:rPr>
              <a:t> </a:t>
            </a:r>
            <a:r>
              <a:rPr kumimoji="1" lang="en-US" altLang="ja-JP" sz="2800" b="1" dirty="0" smtClean="0">
                <a:latin typeface="Arial" pitchFamily="34" charset="0"/>
                <a:ea typeface="ＭＳ ゴシック" pitchFamily="49" charset="-128"/>
              </a:rPr>
              <a:t>TOF</a:t>
            </a:r>
            <a:r>
              <a:rPr kumimoji="1" lang="en-US" altLang="ja-JP" sz="2800" b="1" dirty="0" smtClean="0">
                <a:latin typeface="Arial" pitchFamily="34" charset="0"/>
                <a:ea typeface="ＭＳ ゴシック" pitchFamily="49" charset="-128"/>
              </a:rPr>
              <a:t> </a:t>
            </a:r>
            <a:r>
              <a:rPr kumimoji="1" lang="en-US" altLang="ja-JP" sz="2800" b="1" dirty="0" smtClean="0">
                <a:latin typeface="Arial" pitchFamily="34" charset="0"/>
                <a:ea typeface="ＭＳ ゴシック" pitchFamily="49" charset="-128"/>
              </a:rPr>
              <a:t>Experiment - (1)</a:t>
            </a:r>
          </a:p>
        </p:txBody>
      </p:sp>
      <p:pic>
        <p:nvPicPr>
          <p:cNvPr id="205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800" y="774700"/>
            <a:ext cx="7823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" y="114300"/>
            <a:ext cx="8496300" cy="685800"/>
          </a:xfrm>
        </p:spPr>
        <p:txBody>
          <a:bodyPr/>
          <a:lstStyle/>
          <a:p>
            <a:pPr eaLnBrk="1" hangingPunct="1"/>
            <a:r>
              <a:rPr lang="en-US" altLang="ja-JP" sz="3600" smtClean="0"/>
              <a:t>Inadequate KERMA in FENDL-2.1 -(4)</a:t>
            </a:r>
            <a:endParaRPr lang="en-US" altLang="ja-JP" b="0" smtClean="0"/>
          </a:p>
        </p:txBody>
      </p:sp>
      <p:pic>
        <p:nvPicPr>
          <p:cNvPr id="819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927100"/>
            <a:ext cx="4013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6300" y="939800"/>
            <a:ext cx="4013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" y="3822700"/>
            <a:ext cx="4013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3600" y="3835400"/>
            <a:ext cx="4013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6315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" y="114300"/>
            <a:ext cx="8496300" cy="685800"/>
          </a:xfrm>
        </p:spPr>
        <p:txBody>
          <a:bodyPr/>
          <a:lstStyle/>
          <a:p>
            <a:pPr eaLnBrk="1" hangingPunct="1"/>
            <a:r>
              <a:rPr lang="en-US" altLang="ja-JP" sz="3600" smtClean="0"/>
              <a:t>Inadequate KERMA in FENDL-2.1 -(5)</a:t>
            </a:r>
            <a:endParaRPr lang="en-US" altLang="ja-JP" b="0" smtClean="0"/>
          </a:p>
        </p:txBody>
      </p:sp>
      <p:pic>
        <p:nvPicPr>
          <p:cNvPr id="921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700" y="939800"/>
            <a:ext cx="4013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1700" y="939800"/>
            <a:ext cx="4013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000" y="3822700"/>
            <a:ext cx="4013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99000" y="3797300"/>
            <a:ext cx="4013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6315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" y="114300"/>
            <a:ext cx="8496300" cy="685800"/>
          </a:xfrm>
        </p:spPr>
        <p:txBody>
          <a:bodyPr/>
          <a:lstStyle/>
          <a:p>
            <a:pPr eaLnBrk="1" hangingPunct="1"/>
            <a:r>
              <a:rPr lang="en-US" altLang="ja-JP" sz="3600" dirty="0" smtClean="0"/>
              <a:t>Inadequate KERMA in FENDL-2.1 -(6)</a:t>
            </a:r>
            <a:endParaRPr lang="en-US" altLang="ja-JP" b="0" dirty="0" smtClean="0"/>
          </a:p>
        </p:txBody>
      </p:sp>
      <p:pic>
        <p:nvPicPr>
          <p:cNvPr id="1024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927100"/>
            <a:ext cx="4013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9000" y="939800"/>
            <a:ext cx="4013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" y="3822700"/>
            <a:ext cx="4013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6300" y="3797300"/>
            <a:ext cx="4013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6315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44450"/>
            <a:ext cx="8459787" cy="685800"/>
          </a:xfrm>
        </p:spPr>
        <p:txBody>
          <a:bodyPr/>
          <a:lstStyle/>
          <a:p>
            <a:pPr eaLnBrk="1" hangingPunct="1"/>
            <a:r>
              <a:rPr lang="en-US" altLang="ja-JP" sz="3600" dirty="0" smtClean="0"/>
              <a:t>Inadequate KERMA in FENDL-2.1 -(7)</a:t>
            </a:r>
            <a:endParaRPr lang="en-US" altLang="ja-JP" b="0" dirty="0" smtClean="0"/>
          </a:p>
        </p:txBody>
      </p:sp>
      <p:pic>
        <p:nvPicPr>
          <p:cNvPr id="1126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700" y="939800"/>
            <a:ext cx="4013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1700" y="939800"/>
            <a:ext cx="4013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2600" y="3810000"/>
            <a:ext cx="4013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6300" y="3822700"/>
            <a:ext cx="4013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6315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90500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Proposal concerning neutron KERMA</a:t>
            </a:r>
            <a:endParaRPr lang="en-US" altLang="ja-JP" b="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7988" y="1425352"/>
            <a:ext cx="8556500" cy="4739952"/>
          </a:xfrm>
          <a:noFill/>
        </p:spPr>
        <p:txBody>
          <a:bodyPr/>
          <a:lstStyle/>
          <a:p>
            <a:pPr marL="482600" indent="-482600" eaLnBrk="1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Wingdings" pitchFamily="1" charset="2"/>
              <a:buChar char="q"/>
              <a:tabLst>
                <a:tab pos="762000" algn="l"/>
                <a:tab pos="1244600" algn="l"/>
                <a:tab pos="1435100" algn="l"/>
              </a:tabLst>
            </a:pPr>
            <a:r>
              <a:rPr lang="en-US" altLang="ja-JP" sz="2400" b="1" dirty="0" smtClean="0">
                <a:solidFill>
                  <a:srgbClr val="FF0000"/>
                </a:solidFill>
                <a:latin typeface="Arial" charset="0"/>
                <a:ea typeface="ＭＳ ゴシック" pitchFamily="1" charset="-128"/>
              </a:rPr>
              <a:t>The</a:t>
            </a:r>
            <a:r>
              <a:rPr lang="en-US" altLang="ja-JP" sz="2400" b="1" dirty="0" smtClean="0">
                <a:latin typeface="Arial" charset="0"/>
                <a:ea typeface="ＭＳ ゴシック" pitchFamily="1" charset="-128"/>
              </a:rPr>
              <a:t> </a:t>
            </a:r>
            <a:r>
              <a:rPr lang="ja-JP" altLang="ja-JP" sz="2400" b="1" dirty="0" smtClean="0">
                <a:solidFill>
                  <a:srgbClr val="FF0000"/>
                </a:solidFill>
                <a:latin typeface="Arial" charset="0"/>
                <a:ea typeface="ＭＳ ゴシック" pitchFamily="1" charset="-128"/>
              </a:rPr>
              <a:t>energy balance method gives inadequate KERMA</a:t>
            </a:r>
            <a:r>
              <a:rPr lang="ja-JP" altLang="ja-JP" sz="2400" b="1" dirty="0" smtClean="0">
                <a:latin typeface="Arial" charset="0"/>
                <a:ea typeface="ＭＳ ゴシック" pitchFamily="1" charset="-128"/>
              </a:rPr>
              <a:t>, e.g. negative KERMA, if the total energy is not conserved inside nuclear data. In this case the </a:t>
            </a:r>
            <a:r>
              <a:rPr lang="ja-JP" altLang="ja-JP" sz="2400" b="1" dirty="0" smtClean="0">
                <a:solidFill>
                  <a:srgbClr val="FF0000"/>
                </a:solidFill>
                <a:latin typeface="Arial" charset="0"/>
                <a:ea typeface="ＭＳ ゴシック" pitchFamily="1" charset="-128"/>
              </a:rPr>
              <a:t>kinematic method should be adopted</a:t>
            </a:r>
            <a:r>
              <a:rPr lang="ja-JP" altLang="ja-JP" sz="2400" b="1" dirty="0" smtClean="0">
                <a:latin typeface="Arial" charset="0"/>
                <a:ea typeface="ＭＳ ゴシック" pitchFamily="1" charset="-128"/>
              </a:rPr>
              <a:t>.  </a:t>
            </a:r>
          </a:p>
          <a:p>
            <a:pPr marL="482600" indent="-482600" eaLnBrk="1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Wingdings" pitchFamily="1" charset="2"/>
              <a:buChar char="q"/>
              <a:tabLst>
                <a:tab pos="762000" algn="l"/>
                <a:tab pos="1244600" algn="l"/>
                <a:tab pos="1435100" algn="l"/>
              </a:tabLst>
            </a:pPr>
            <a:r>
              <a:rPr lang="ja-JP" altLang="ja-JP" sz="2400" b="1" dirty="0" smtClean="0">
                <a:latin typeface="Arial" charset="0"/>
                <a:ea typeface="ＭＳ ゴシック" pitchFamily="1" charset="-128"/>
              </a:rPr>
              <a:t>This problem appears in </a:t>
            </a:r>
            <a:r>
              <a:rPr lang="ja-JP" altLang="ja-JP" sz="2400" b="1" dirty="0" smtClean="0">
                <a:solidFill>
                  <a:srgbClr val="FF0000"/>
                </a:solidFill>
                <a:latin typeface="Arial" charset="0"/>
                <a:ea typeface="ＭＳ ゴシック" pitchFamily="1" charset="-128"/>
              </a:rPr>
              <a:t>28 nuclei</a:t>
            </a:r>
            <a:r>
              <a:rPr lang="ja-JP" altLang="ja-JP" sz="2400" b="1" dirty="0" smtClean="0">
                <a:latin typeface="Arial" charset="0"/>
                <a:ea typeface="ＭＳ ゴシック" pitchFamily="1" charset="-128"/>
              </a:rPr>
              <a:t> of FENDL/MC-2.1 </a:t>
            </a:r>
            <a:r>
              <a:rPr lang="en-US" altLang="ja-JP" sz="2400" b="1" dirty="0" smtClean="0">
                <a:latin typeface="Arial" charset="0"/>
                <a:ea typeface="ＭＳ ゴシック" pitchFamily="1" charset="-128"/>
              </a:rPr>
              <a:t>:</a:t>
            </a:r>
            <a:br>
              <a:rPr lang="en-US" altLang="ja-JP" sz="2400" b="1" dirty="0" smtClean="0">
                <a:latin typeface="Arial" charset="0"/>
                <a:ea typeface="ＭＳ ゴシック" pitchFamily="1" charset="-128"/>
              </a:rPr>
            </a:br>
            <a:endParaRPr lang="ja-JP" altLang="ja-JP" sz="2400" b="1" dirty="0" smtClean="0">
              <a:latin typeface="Arial" charset="0"/>
              <a:ea typeface="ＭＳ ゴシック" pitchFamily="1" charset="-128"/>
            </a:endParaRPr>
          </a:p>
          <a:p>
            <a:pPr marL="958850" lvl="1" eaLnBrk="1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Tx/>
              <a:buChar char="-"/>
              <a:tabLst>
                <a:tab pos="762000" algn="l"/>
                <a:tab pos="1244600" algn="l"/>
                <a:tab pos="1435100" algn="l"/>
              </a:tabLst>
            </a:pPr>
            <a:r>
              <a:rPr lang="ja-JP" altLang="ja-JP" sz="2400" b="1" dirty="0" smtClean="0">
                <a:latin typeface="Arial" charset="0"/>
                <a:ea typeface="ＭＳ ゴシック" pitchFamily="1" charset="-128"/>
              </a:rPr>
              <a:t>Au-197, Bi-209, Fe-56, Ga-nat, Mn-55, Mo-92, Mo-94, Mo-95, Mo-96, Mo-97, Mo-98, Mo-100, N-14, Nb-93, P-31, Sn-nat, Ta-181, Ti-46, Ti-47, Ti-48, Ti-49, Ti-50, V-nat, W-182, W-183, W-184, W-186, Zn-96</a:t>
            </a:r>
            <a:r>
              <a:rPr lang="en-US" altLang="ja-JP" sz="2400" b="1" dirty="0" smtClean="0">
                <a:latin typeface="Arial" charset="0"/>
                <a:ea typeface="ＭＳ ゴシック" pitchFamily="1" charset="-128"/>
              </a:rPr>
              <a:t/>
            </a:r>
            <a:br>
              <a:rPr lang="en-US" altLang="ja-JP" sz="2400" b="1" dirty="0" smtClean="0">
                <a:latin typeface="Arial" charset="0"/>
                <a:ea typeface="ＭＳ ゴシック" pitchFamily="1" charset="-128"/>
              </a:rPr>
            </a:br>
            <a:endParaRPr lang="ja-JP" altLang="ja-JP" sz="2400" b="1" dirty="0" smtClean="0">
              <a:latin typeface="Arial" charset="0"/>
              <a:ea typeface="ＭＳ ゴシック" pitchFamily="1" charset="-128"/>
            </a:endParaRPr>
          </a:p>
          <a:p>
            <a:pPr marL="482600" indent="-482600" eaLnBrk="1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Wingdings" pitchFamily="1" charset="2"/>
              <a:buChar char="q"/>
              <a:tabLst>
                <a:tab pos="762000" algn="l"/>
                <a:tab pos="1244600" algn="l"/>
                <a:tab pos="1435100" algn="l"/>
              </a:tabLst>
            </a:pPr>
            <a:r>
              <a:rPr lang="en-US" altLang="ja-JP" sz="2400" b="1" dirty="0" smtClean="0">
                <a:latin typeface="Arial" charset="0"/>
                <a:ea typeface="ＭＳ ゴシック" pitchFamily="1" charset="-128"/>
              </a:rPr>
              <a:t>T</a:t>
            </a:r>
            <a:r>
              <a:rPr lang="ja-JP" altLang="ja-JP" sz="2400" b="1" dirty="0" smtClean="0">
                <a:latin typeface="Arial" charset="0"/>
                <a:ea typeface="ＭＳ ゴシック" pitchFamily="1" charset="-128"/>
              </a:rPr>
              <a:t>his problem should be </a:t>
            </a:r>
            <a:r>
              <a:rPr lang="en-US" altLang="ja-JP" sz="2400" b="1" dirty="0" smtClean="0">
                <a:latin typeface="Arial" charset="0"/>
                <a:ea typeface="ＭＳ ゴシック" pitchFamily="1" charset="-128"/>
              </a:rPr>
              <a:t>resolved</a:t>
            </a:r>
            <a:r>
              <a:rPr lang="ja-JP" altLang="ja-JP" sz="2400" b="1" dirty="0" smtClean="0">
                <a:latin typeface="Arial" charset="0"/>
                <a:ea typeface="ＭＳ ゴシック" pitchFamily="1" charset="-128"/>
              </a:rPr>
              <a:t> in </a:t>
            </a:r>
            <a:r>
              <a:rPr lang="en-US" altLang="ja-JP" sz="2400" b="1" dirty="0" smtClean="0">
                <a:latin typeface="Arial" charset="0"/>
                <a:ea typeface="ＭＳ ゴシック" pitchFamily="1" charset="-128"/>
              </a:rPr>
              <a:t>processing of </a:t>
            </a:r>
            <a:r>
              <a:rPr lang="ja-JP" altLang="ja-JP" sz="2400" b="1" dirty="0" smtClean="0">
                <a:latin typeface="Arial" charset="0"/>
                <a:ea typeface="ＭＳ ゴシック" pitchFamily="1" charset="-128"/>
              </a:rPr>
              <a:t>FENDL/MC-3.0. </a:t>
            </a:r>
          </a:p>
        </p:txBody>
      </p:sp>
      <p:sp>
        <p:nvSpPr>
          <p:cNvPr id="4" name="正方形/長方形 3"/>
          <p:cNvSpPr/>
          <p:nvPr/>
        </p:nvSpPr>
        <p:spPr bwMode="auto">
          <a:xfrm>
            <a:off x="971600" y="3501008"/>
            <a:ext cx="7992888" cy="1728192"/>
          </a:xfrm>
          <a:prstGeom prst="rect">
            <a:avLst/>
          </a:prstGeom>
          <a:noFill/>
          <a:ln w="1270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Helvetica" pitchFamily="1" charset="0"/>
              <a:ea typeface="Osaka" pitchFamily="1" charset="-128"/>
            </a:endParaRPr>
          </a:p>
        </p:txBody>
      </p:sp>
    </p:spTree>
  </p:cSld>
  <p:clrMapOvr>
    <a:masterClrMapping/>
  </p:clrMapOvr>
  <p:transition advTm="16315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Appendix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212580" cy="711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正方形/長方形 1"/>
          <p:cNvSpPr/>
          <p:nvPr/>
        </p:nvSpPr>
        <p:spPr>
          <a:xfrm>
            <a:off x="285750" y="201613"/>
            <a:ext cx="2650726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b="1" baseline="30000" dirty="0" smtClean="0">
                <a:latin typeface="+mj-lt"/>
                <a:ea typeface="+mn-ea"/>
              </a:rPr>
              <a:t>114</a:t>
            </a:r>
            <a:r>
              <a:rPr lang="en-US" altLang="ja-JP" sz="3600" b="1" dirty="0" smtClean="0">
                <a:latin typeface="+mj-lt"/>
                <a:ea typeface="+mn-ea"/>
              </a:rPr>
              <a:t>Sn(</a:t>
            </a:r>
            <a:r>
              <a:rPr lang="en-US" altLang="ja-JP" sz="3600" b="1" dirty="0" err="1" smtClean="0">
                <a:latin typeface="+mj-lt"/>
                <a:ea typeface="+mn-ea"/>
              </a:rPr>
              <a:t>n,</a:t>
            </a:r>
            <a:r>
              <a:rPr lang="en-US" altLang="ja-JP" sz="3600" b="1" dirty="0" err="1" smtClean="0">
                <a:latin typeface="+mn-lt"/>
                <a:ea typeface="+mn-ea"/>
              </a:rPr>
              <a:t>tot</a:t>
            </a:r>
            <a:r>
              <a:rPr lang="en-US" altLang="ja-JP" sz="3600" b="1" dirty="0" smtClean="0">
                <a:latin typeface="+mj-lt"/>
                <a:ea typeface="+mn-ea"/>
              </a:rPr>
              <a:t>)</a:t>
            </a:r>
            <a:endParaRPr lang="ja-JP" altLang="en-US" sz="3600" b="1" dirty="0">
              <a:latin typeface="+mj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908050"/>
            <a:ext cx="8991600" cy="1143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8384"/>
            <a:ext cx="9212580" cy="711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正方形/長方形 1"/>
          <p:cNvSpPr/>
          <p:nvPr/>
        </p:nvSpPr>
        <p:spPr>
          <a:xfrm>
            <a:off x="285750" y="201613"/>
            <a:ext cx="2580194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b="1" baseline="30000" dirty="0" smtClean="0">
                <a:latin typeface="+mj-lt"/>
                <a:ea typeface="+mn-ea"/>
              </a:rPr>
              <a:t>118</a:t>
            </a:r>
            <a:r>
              <a:rPr lang="en-US" altLang="ja-JP" sz="3600" b="1" dirty="0" smtClean="0">
                <a:latin typeface="+mj-lt"/>
                <a:ea typeface="+mn-ea"/>
              </a:rPr>
              <a:t>Sn(</a:t>
            </a:r>
            <a:r>
              <a:rPr lang="en-US" altLang="ja-JP" sz="3600" b="1" dirty="0" err="1" smtClean="0">
                <a:latin typeface="+mj-lt"/>
                <a:ea typeface="+mn-ea"/>
              </a:rPr>
              <a:t>n,</a:t>
            </a:r>
            <a:r>
              <a:rPr lang="en-US" altLang="ja-JP" sz="3600" b="1" dirty="0" err="1" smtClean="0">
                <a:latin typeface="+mn-lt"/>
                <a:ea typeface="+mn-ea"/>
              </a:rPr>
              <a:t>tot</a:t>
            </a:r>
            <a:r>
              <a:rPr lang="en-US" altLang="ja-JP" sz="3600" b="1" dirty="0" smtClean="0">
                <a:latin typeface="+mj-lt"/>
                <a:ea typeface="+mn-ea"/>
              </a:rPr>
              <a:t>)</a:t>
            </a:r>
            <a:endParaRPr lang="ja-JP" altLang="en-US" sz="3600" b="1" dirty="0">
              <a:latin typeface="+mj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908050"/>
            <a:ext cx="8991600" cy="1143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6520"/>
            <a:ext cx="9212580" cy="711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正方形/長方形 1"/>
          <p:cNvSpPr/>
          <p:nvPr/>
        </p:nvSpPr>
        <p:spPr>
          <a:xfrm>
            <a:off x="285750" y="201613"/>
            <a:ext cx="2597186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b="1" baseline="30000" dirty="0" smtClean="0">
                <a:latin typeface="+mj-lt"/>
                <a:ea typeface="+mn-ea"/>
              </a:rPr>
              <a:t>120</a:t>
            </a:r>
            <a:r>
              <a:rPr lang="en-US" altLang="ja-JP" sz="3600" b="1" dirty="0" smtClean="0">
                <a:latin typeface="+mj-lt"/>
                <a:ea typeface="+mn-ea"/>
              </a:rPr>
              <a:t>Sn(</a:t>
            </a:r>
            <a:r>
              <a:rPr lang="en-US" altLang="ja-JP" sz="3600" b="1" dirty="0" err="1" smtClean="0">
                <a:latin typeface="+mj-lt"/>
                <a:ea typeface="+mn-ea"/>
              </a:rPr>
              <a:t>n,</a:t>
            </a:r>
            <a:r>
              <a:rPr lang="en-US" altLang="ja-JP" sz="3600" b="1" dirty="0" err="1" smtClean="0">
                <a:latin typeface="+mn-lt"/>
                <a:ea typeface="+mn-ea"/>
              </a:rPr>
              <a:t>tot</a:t>
            </a:r>
            <a:r>
              <a:rPr lang="en-US" altLang="ja-JP" sz="3600" b="1" dirty="0" smtClean="0">
                <a:latin typeface="+mj-lt"/>
                <a:ea typeface="+mn-ea"/>
              </a:rPr>
              <a:t>)</a:t>
            </a:r>
            <a:endParaRPr lang="ja-JP" altLang="en-US" sz="3600" b="1" dirty="0">
              <a:latin typeface="+mj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908050"/>
            <a:ext cx="8991600" cy="1143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139700"/>
            <a:ext cx="8229600" cy="685800"/>
          </a:xfrm>
        </p:spPr>
        <p:txBody>
          <a:bodyPr/>
          <a:lstStyle/>
          <a:p>
            <a:pPr eaLnBrk="1" hangingPunct="1"/>
            <a:r>
              <a:rPr kumimoji="1" lang="en-US" altLang="ja-JP" sz="2800" b="1" dirty="0" smtClean="0">
                <a:latin typeface="Arial" pitchFamily="34" charset="0"/>
                <a:ea typeface="ＭＳ ゴシック" pitchFamily="49" charset="-128"/>
              </a:rPr>
              <a:t>FNS </a:t>
            </a:r>
            <a:r>
              <a:rPr kumimoji="1" lang="en-US" altLang="ja-JP" sz="2800" b="1" dirty="0" err="1" smtClean="0">
                <a:latin typeface="Arial" pitchFamily="34" charset="0"/>
                <a:ea typeface="ＭＳ ゴシック" pitchFamily="49" charset="-128"/>
              </a:rPr>
              <a:t>SiC</a:t>
            </a:r>
            <a:r>
              <a:rPr kumimoji="1" lang="en-US" altLang="ja-JP" sz="2800" b="1" dirty="0" smtClean="0">
                <a:latin typeface="Arial" pitchFamily="34" charset="0"/>
                <a:ea typeface="ＭＳ ゴシック" pitchFamily="49" charset="-128"/>
              </a:rPr>
              <a:t> </a:t>
            </a:r>
            <a:r>
              <a:rPr kumimoji="1" lang="en-US" altLang="ja-JP" sz="2800" b="1" dirty="0" smtClean="0">
                <a:latin typeface="Arial" pitchFamily="34" charset="0"/>
                <a:ea typeface="ＭＳ ゴシック" pitchFamily="49" charset="-128"/>
              </a:rPr>
              <a:t>TOF </a:t>
            </a:r>
            <a:r>
              <a:rPr kumimoji="1" lang="en-US" altLang="ja-JP" sz="2800" b="1" dirty="0" smtClean="0">
                <a:latin typeface="Arial" pitchFamily="34" charset="0"/>
                <a:ea typeface="ＭＳ ゴシック" pitchFamily="49" charset="-128"/>
              </a:rPr>
              <a:t>Experiment - (2)</a:t>
            </a:r>
          </a:p>
        </p:txBody>
      </p:sp>
      <p:pic>
        <p:nvPicPr>
          <p:cNvPr id="3075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300" y="882650"/>
            <a:ext cx="3656013" cy="293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914400"/>
            <a:ext cx="3670300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250" y="3702050"/>
            <a:ext cx="3667125" cy="293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3702050"/>
            <a:ext cx="3667125" cy="293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139700"/>
            <a:ext cx="8229600" cy="685800"/>
          </a:xfrm>
        </p:spPr>
        <p:txBody>
          <a:bodyPr/>
          <a:lstStyle/>
          <a:p>
            <a:pPr eaLnBrk="1" hangingPunct="1"/>
            <a:r>
              <a:rPr kumimoji="1" lang="en-US" altLang="ja-JP" sz="2800" b="1" smtClean="0">
                <a:latin typeface="Arial" pitchFamily="34" charset="0"/>
                <a:ea typeface="ＭＳ ゴシック" pitchFamily="49" charset="-128"/>
              </a:rPr>
              <a:t>FNS SiC In-situ Experiment - (3)</a:t>
            </a:r>
          </a:p>
        </p:txBody>
      </p:sp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250" y="920750"/>
            <a:ext cx="3667125" cy="293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1700" y="901700"/>
            <a:ext cx="367030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0" y="3714750"/>
            <a:ext cx="3667125" cy="293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1700" y="3721100"/>
            <a:ext cx="367030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139700"/>
            <a:ext cx="8229600" cy="685800"/>
          </a:xfrm>
        </p:spPr>
        <p:txBody>
          <a:bodyPr/>
          <a:lstStyle/>
          <a:p>
            <a:pPr eaLnBrk="1" hangingPunct="1"/>
            <a:r>
              <a:rPr kumimoji="1" lang="en-US" altLang="ja-JP" sz="2800" b="1" smtClean="0">
                <a:latin typeface="Arial" pitchFamily="34" charset="0"/>
                <a:ea typeface="ＭＳ ゴシック" pitchFamily="49" charset="-128"/>
              </a:rPr>
              <a:t>FNS SiC In-situ Experiment - (4)</a:t>
            </a:r>
          </a:p>
        </p:txBody>
      </p:sp>
      <p:pic>
        <p:nvPicPr>
          <p:cNvPr id="512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927100"/>
            <a:ext cx="3656013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914400"/>
            <a:ext cx="367030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1115616" y="5048016"/>
            <a:ext cx="7560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Reference :</a:t>
            </a:r>
          </a:p>
          <a:p>
            <a:r>
              <a:rPr lang="en-US" altLang="ja-JP" dirty="0" smtClean="0"/>
              <a:t>   C</a:t>
            </a:r>
            <a:r>
              <a:rPr lang="en-US" altLang="ja-JP" dirty="0" smtClean="0"/>
              <a:t>. Konno et al., “Benchmark Test of JENDL-4.0 Based on Integral Experiments at JAEA/FNS” presented at Joint Int. Conf. on Supercomputing in Nuclear Applications + Monte Carlo 2010, October 17-21, 2010, Tokyo, Japan.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85750" y="201613"/>
            <a:ext cx="3954929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b="1" dirty="0" smtClean="0">
                <a:latin typeface="+mj-lt"/>
                <a:ea typeface="+mn-ea"/>
                <a:cs typeface="Times New Roman" pitchFamily="18" charset="0"/>
              </a:rPr>
              <a:t>Conclusion on Si</a:t>
            </a:r>
            <a:endParaRPr lang="ja-JP" altLang="en-US" sz="3600" b="1" dirty="0">
              <a:latin typeface="+mj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908050"/>
            <a:ext cx="8991600" cy="1143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pitchFamily="34" charset="0"/>
            </a:endParaRPr>
          </a:p>
        </p:txBody>
      </p:sp>
      <p:sp>
        <p:nvSpPr>
          <p:cNvPr id="246786" name="Rectangle 2"/>
          <p:cNvSpPr>
            <a:spLocks noChangeArrowheads="1"/>
          </p:cNvSpPr>
          <p:nvPr/>
        </p:nvSpPr>
        <p:spPr bwMode="auto">
          <a:xfrm>
            <a:off x="395536" y="1541110"/>
            <a:ext cx="842493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lang="en-US" altLang="ja-JP" sz="2800" dirty="0" smtClean="0">
                <a:latin typeface="+mn-lt"/>
                <a:ea typeface="ＭＳ 明朝" pitchFamily="17" charset="-128"/>
                <a:cs typeface="Times New Roman" pitchFamily="18" charset="0"/>
              </a:rPr>
              <a:t>From the result of this benchmark, I cannot find a reasonable reason to adapt JENDL-4.0 instead of ENDF/B-VII. Therefore, </a:t>
            </a:r>
            <a:r>
              <a:rPr lang="en-US" altLang="ja-JP" sz="2800" dirty="0" smtClean="0">
                <a:solidFill>
                  <a:srgbClr val="FF0000"/>
                </a:solidFill>
                <a:latin typeface="+mn-lt"/>
                <a:ea typeface="ＭＳ 明朝" pitchFamily="17" charset="-128"/>
                <a:cs typeface="Times New Roman" pitchFamily="18" charset="0"/>
              </a:rPr>
              <a:t>it would be better to keep ENDF/B-VII for Si isotopes in FENDL-3.0. </a:t>
            </a:r>
            <a:endParaRPr kumimoji="1" lang="en-US" altLang="ja-JP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  <a:ea typeface="ＭＳ Ｐゴシック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64288" y="386104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By YW </a:t>
            </a:r>
          </a:p>
          <a:p>
            <a:r>
              <a:rPr lang="en-US" altLang="ja-JP" dirty="0" smtClean="0"/>
              <a:t>Jan. 18, 2011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98294" y="145341"/>
            <a:ext cx="620683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b="1" dirty="0" smtClean="0">
                <a:latin typeface="+mj-lt"/>
                <a:ea typeface="+mn-ea"/>
              </a:rPr>
              <a:t>Si</a:t>
            </a:r>
            <a:endParaRPr lang="ja-JP" altLang="en-US" sz="3600" b="1" dirty="0">
              <a:latin typeface="+mj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908050"/>
            <a:ext cx="8991600" cy="1143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876256" y="1168177"/>
            <a:ext cx="2267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FENDL-3 (SLIB2) :</a:t>
            </a:r>
            <a:r>
              <a:rPr kumimoji="1" lang="en-US" altLang="ja-JP" dirty="0" smtClean="0">
                <a:solidFill>
                  <a:srgbClr val="0000FF"/>
                </a:solidFill>
              </a:rPr>
              <a:t/>
            </a:r>
            <a:br>
              <a:rPr kumimoji="1" lang="en-US" altLang="ja-JP" dirty="0" smtClean="0">
                <a:solidFill>
                  <a:srgbClr val="0000FF"/>
                </a:solidFill>
              </a:rPr>
            </a:br>
            <a:r>
              <a:rPr kumimoji="1" lang="en-US" altLang="ja-JP" dirty="0" smtClean="0">
                <a:solidFill>
                  <a:srgbClr val="0000FF"/>
                </a:solidFill>
              </a:rPr>
              <a:t>ENDF/B-VII.0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grpSp>
        <p:nvGrpSpPr>
          <p:cNvPr id="3" name="Group 7"/>
          <p:cNvGrpSpPr>
            <a:grpSpLocks noChangeAspect="1"/>
          </p:cNvGrpSpPr>
          <p:nvPr/>
        </p:nvGrpSpPr>
        <p:grpSpPr bwMode="auto">
          <a:xfrm>
            <a:off x="2195736" y="692696"/>
            <a:ext cx="4348480" cy="6067489"/>
            <a:chOff x="2760" y="588"/>
            <a:chExt cx="2560" cy="3572"/>
          </a:xfrm>
        </p:grpSpPr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60" y="2352"/>
              <a:ext cx="2560" cy="1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68" y="588"/>
              <a:ext cx="2544" cy="2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9" name="テキスト ボックス 8"/>
          <p:cNvSpPr txBox="1"/>
          <p:nvPr/>
        </p:nvSpPr>
        <p:spPr>
          <a:xfrm>
            <a:off x="6876256" y="5025950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JENDL-4 is slightly better than the others.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新しいプレゼンテーション">
  <a:themeElements>
    <a:clrScheme name="新しいプレゼンテーショ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新しいプレゼンテーション">
      <a:majorFont>
        <a:latin typeface="Osaka"/>
        <a:ea typeface="Osaka"/>
        <a:cs typeface=""/>
      </a:majorFont>
      <a:minorFont>
        <a:latin typeface="Osaka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Helvetica" pitchFamily="1" charset="0"/>
            <a:ea typeface="Osaka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Helvetica" pitchFamily="1" charset="0"/>
            <a:ea typeface="Osaka" pitchFamily="1" charset="-128"/>
          </a:defRPr>
        </a:defPPr>
      </a:lstStyle>
    </a:lnDef>
  </a:objectDefaults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新しいプレゼンテーション">
  <a:themeElements>
    <a:clrScheme name="新しいプレゼンテーショ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新しいプレゼンテーション">
      <a:majorFont>
        <a:latin typeface="Arial"/>
        <a:ea typeface="ＭＳ Ｐゴシック"/>
        <a:cs typeface=""/>
      </a:majorFont>
      <a:minorFont>
        <a:latin typeface="Osaka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Helvetica" pitchFamily="1" charset="0"/>
            <a:ea typeface="Osaka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Helvetica" pitchFamily="1" charset="0"/>
            <a:ea typeface="Osaka" pitchFamily="1" charset="-128"/>
          </a:defRPr>
        </a:defPPr>
      </a:lstStyle>
    </a:lnDef>
  </a:objectDefaults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1834</TotalTime>
  <Words>1163</Words>
  <Application>Microsoft Office PowerPoint</Application>
  <PresentationFormat>画面に合わせる (4:3)</PresentationFormat>
  <Paragraphs>161</Paragraphs>
  <Slides>48</Slides>
  <Notes>43</Notes>
  <HiddenSlides>0</HiddenSlides>
  <MMClips>0</MMClips>
  <ScaleCrop>false</ScaleCrop>
  <HeadingPairs>
    <vt:vector size="6" baseType="variant">
      <vt:variant>
        <vt:lpstr>テーマ</vt:lpstr>
      </vt:variant>
      <vt:variant>
        <vt:i4>3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48</vt:i4>
      </vt:variant>
    </vt:vector>
  </HeadingPairs>
  <TitlesOfParts>
    <vt:vector size="52" baseType="lpstr">
      <vt:lpstr>標準デザイン</vt:lpstr>
      <vt:lpstr>新しいプレゼンテーション</vt:lpstr>
      <vt:lpstr>1_新しいプレゼンテーション</vt:lpstr>
      <vt:lpstr>KGPlot</vt:lpstr>
      <vt:lpstr>Benchmark test with OKTAVIAN data and Comment on kerma factor </vt:lpstr>
      <vt:lpstr>Contents</vt:lpstr>
      <vt:lpstr>スライド 3</vt:lpstr>
      <vt:lpstr>FNS SiC TOF Experiment - (1)</vt:lpstr>
      <vt:lpstr>FNS SiC TOF Experiment - (2)</vt:lpstr>
      <vt:lpstr>FNS SiC In-situ Experiment - (3)</vt:lpstr>
      <vt:lpstr>FNS SiC In-situ Experiment - (4)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スライド 23</vt:lpstr>
      <vt:lpstr>スライド 24</vt:lpstr>
      <vt:lpstr>Contents</vt:lpstr>
      <vt:lpstr>スライド 26</vt:lpstr>
      <vt:lpstr>スライド 27</vt:lpstr>
      <vt:lpstr>スライド 28</vt:lpstr>
      <vt:lpstr>スライド 29</vt:lpstr>
      <vt:lpstr>スライド 30</vt:lpstr>
      <vt:lpstr>スライド 31</vt:lpstr>
      <vt:lpstr>スライド 32</vt:lpstr>
      <vt:lpstr>Contents</vt:lpstr>
      <vt:lpstr>スライド 34</vt:lpstr>
      <vt:lpstr>Neutron KERMA in FENDL-2.1</vt:lpstr>
      <vt:lpstr>Problem in Neutron KERMA in FENDL-2.1</vt:lpstr>
      <vt:lpstr>Inadequate KERMA in FENDL-2.1 -(1)</vt:lpstr>
      <vt:lpstr>Inadequate KERMA in FENDL-2.1 -(2)</vt:lpstr>
      <vt:lpstr>Inadequate KERMA in FENDL-2.1 -(3)</vt:lpstr>
      <vt:lpstr>Inadequate KERMA in FENDL-2.1 -(4)</vt:lpstr>
      <vt:lpstr>Inadequate KERMA in FENDL-2.1 -(5)</vt:lpstr>
      <vt:lpstr>Inadequate KERMA in FENDL-2.1 -(6)</vt:lpstr>
      <vt:lpstr>Inadequate KERMA in FENDL-2.1 -(7)</vt:lpstr>
      <vt:lpstr>Proposal concerning neutron KERMA</vt:lpstr>
      <vt:lpstr>Appendix</vt:lpstr>
      <vt:lpstr>スライド 46</vt:lpstr>
      <vt:lpstr>スライド 47</vt:lpstr>
      <vt:lpstr>スライド 48</vt:lpstr>
    </vt:vector>
  </TitlesOfParts>
  <Company>Kyushu Univ.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status of research activities on nuclear data related to ITER  and IFMIF in Japan</dc:title>
  <dc:creator>watanabe</dc:creator>
  <cp:lastModifiedBy>watanabe</cp:lastModifiedBy>
  <cp:revision>659</cp:revision>
  <dcterms:created xsi:type="dcterms:W3CDTF">2008-11-26T09:37:05Z</dcterms:created>
  <dcterms:modified xsi:type="dcterms:W3CDTF">2011-12-06T05:38:01Z</dcterms:modified>
</cp:coreProperties>
</file>