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313" r:id="rId3"/>
    <p:sldId id="328" r:id="rId4"/>
    <p:sldId id="314" r:id="rId5"/>
    <p:sldId id="329" r:id="rId6"/>
    <p:sldId id="311" r:id="rId7"/>
    <p:sldId id="312" r:id="rId8"/>
    <p:sldId id="258" r:id="rId9"/>
    <p:sldId id="257" r:id="rId10"/>
    <p:sldId id="325" r:id="rId11"/>
    <p:sldId id="288" r:id="rId12"/>
    <p:sldId id="318" r:id="rId13"/>
    <p:sldId id="327" r:id="rId14"/>
    <p:sldId id="287" r:id="rId15"/>
    <p:sldId id="322" r:id="rId16"/>
    <p:sldId id="323" r:id="rId17"/>
    <p:sldId id="289" r:id="rId18"/>
    <p:sldId id="290" r:id="rId19"/>
    <p:sldId id="319" r:id="rId20"/>
    <p:sldId id="320" r:id="rId21"/>
    <p:sldId id="291" r:id="rId22"/>
    <p:sldId id="310" r:id="rId23"/>
    <p:sldId id="259" r:id="rId24"/>
    <p:sldId id="326" r:id="rId25"/>
    <p:sldId id="321" r:id="rId26"/>
    <p:sldId id="333" r:id="rId27"/>
    <p:sldId id="292" r:id="rId28"/>
    <p:sldId id="304" r:id="rId29"/>
    <p:sldId id="336" r:id="rId30"/>
    <p:sldId id="306" r:id="rId31"/>
    <p:sldId id="334" r:id="rId32"/>
    <p:sldId id="335" r:id="rId33"/>
    <p:sldId id="317" r:id="rId34"/>
    <p:sldId id="260" r:id="rId35"/>
    <p:sldId id="316" r:id="rId36"/>
    <p:sldId id="315" r:id="rId37"/>
    <p:sldId id="261" r:id="rId38"/>
    <p:sldId id="293" r:id="rId39"/>
    <p:sldId id="294" r:id="rId40"/>
    <p:sldId id="296" r:id="rId41"/>
    <p:sldId id="305" r:id="rId42"/>
    <p:sldId id="264" r:id="rId43"/>
    <p:sldId id="265" r:id="rId44"/>
    <p:sldId id="307" r:id="rId45"/>
    <p:sldId id="331" r:id="rId46"/>
    <p:sldId id="266" r:id="rId47"/>
    <p:sldId id="267" r:id="rId48"/>
    <p:sldId id="268" r:id="rId49"/>
    <p:sldId id="330" r:id="rId50"/>
    <p:sldId id="269" r:id="rId51"/>
    <p:sldId id="270" r:id="rId52"/>
    <p:sldId id="271" r:id="rId53"/>
    <p:sldId id="272" r:id="rId54"/>
    <p:sldId id="299" r:id="rId55"/>
    <p:sldId id="308" r:id="rId56"/>
    <p:sldId id="273" r:id="rId57"/>
    <p:sldId id="274" r:id="rId58"/>
    <p:sldId id="309" r:id="rId59"/>
    <p:sldId id="275" r:id="rId60"/>
    <p:sldId id="276" r:id="rId61"/>
    <p:sldId id="277" r:id="rId62"/>
    <p:sldId id="332" r:id="rId63"/>
    <p:sldId id="278" r:id="rId64"/>
    <p:sldId id="302" r:id="rId65"/>
    <p:sldId id="279" r:id="rId66"/>
    <p:sldId id="301" r:id="rId67"/>
    <p:sldId id="280" r:id="rId68"/>
    <p:sldId id="281" r:id="rId69"/>
    <p:sldId id="300" r:id="rId70"/>
    <p:sldId id="282" r:id="rId71"/>
    <p:sldId id="283" r:id="rId72"/>
    <p:sldId id="284" r:id="rId73"/>
    <p:sldId id="285" r:id="rId74"/>
    <p:sldId id="337" r:id="rId75"/>
    <p:sldId id="338" r:id="rId76"/>
    <p:sldId id="339" r:id="rId7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A3DD4A-C2E2-4ECF-BF54-99EFD3238CFC}">
          <p14:sldIdLst>
            <p14:sldId id="256"/>
          </p14:sldIdLst>
        </p14:section>
        <p14:section name="Untitled Section" id="{A47A81A4-C9F4-440A-93D3-D145B307B61E}">
          <p14:sldIdLst>
            <p14:sldId id="313"/>
            <p14:sldId id="328"/>
            <p14:sldId id="314"/>
            <p14:sldId id="329"/>
            <p14:sldId id="311"/>
            <p14:sldId id="312"/>
            <p14:sldId id="258"/>
            <p14:sldId id="257"/>
            <p14:sldId id="325"/>
            <p14:sldId id="288"/>
            <p14:sldId id="318"/>
            <p14:sldId id="327"/>
            <p14:sldId id="287"/>
            <p14:sldId id="322"/>
            <p14:sldId id="323"/>
            <p14:sldId id="289"/>
            <p14:sldId id="290"/>
            <p14:sldId id="319"/>
            <p14:sldId id="320"/>
            <p14:sldId id="291"/>
            <p14:sldId id="310"/>
            <p14:sldId id="259"/>
            <p14:sldId id="326"/>
            <p14:sldId id="321"/>
            <p14:sldId id="333"/>
            <p14:sldId id="292"/>
            <p14:sldId id="304"/>
            <p14:sldId id="336"/>
            <p14:sldId id="306"/>
            <p14:sldId id="334"/>
            <p14:sldId id="335"/>
            <p14:sldId id="317"/>
            <p14:sldId id="260"/>
            <p14:sldId id="316"/>
            <p14:sldId id="315"/>
            <p14:sldId id="261"/>
            <p14:sldId id="293"/>
            <p14:sldId id="294"/>
            <p14:sldId id="296"/>
            <p14:sldId id="305"/>
            <p14:sldId id="264"/>
            <p14:sldId id="265"/>
            <p14:sldId id="307"/>
            <p14:sldId id="331"/>
            <p14:sldId id="266"/>
            <p14:sldId id="267"/>
            <p14:sldId id="268"/>
            <p14:sldId id="330"/>
            <p14:sldId id="269"/>
            <p14:sldId id="270"/>
            <p14:sldId id="271"/>
            <p14:sldId id="272"/>
            <p14:sldId id="299"/>
            <p14:sldId id="308"/>
            <p14:sldId id="273"/>
            <p14:sldId id="274"/>
            <p14:sldId id="309"/>
            <p14:sldId id="275"/>
            <p14:sldId id="276"/>
            <p14:sldId id="277"/>
            <p14:sldId id="332"/>
            <p14:sldId id="278"/>
            <p14:sldId id="302"/>
            <p14:sldId id="279"/>
            <p14:sldId id="301"/>
            <p14:sldId id="280"/>
            <p14:sldId id="281"/>
            <p14:sldId id="300"/>
            <p14:sldId id="282"/>
            <p14:sldId id="283"/>
            <p14:sldId id="284"/>
            <p14:sldId id="285"/>
            <p14:sldId id="337"/>
            <p14:sldId id="338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1261" autoAdjust="0"/>
  </p:normalViewPr>
  <p:slideViewPr>
    <p:cSldViewPr>
      <p:cViewPr varScale="1">
        <p:scale>
          <a:sx n="78" d="100"/>
          <a:sy n="78" d="100"/>
        </p:scale>
        <p:origin x="-1085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64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EAFAE-620B-4D6E-8983-86CEBB7E67EB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EEFC4-2177-4CC5-8EE0-B99A6D01DC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NDS-1969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724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1983-Nuclear </a:t>
            </a:r>
            <a:r>
              <a:rPr lang="en-GB" dirty="0" smtClean="0"/>
              <a:t>Reaction Data </a:t>
            </a:r>
            <a:r>
              <a:rPr lang="en-GB" smtClean="0"/>
              <a:t>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15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1986-NDS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1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1987-NDS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32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1987-1. FENDL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454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1987-Nuclear Reaction Data 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9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1988-NDS-2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79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1988-NDS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89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1989-Madhu Mehta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384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1989-NDS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97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1991-ND Conference </a:t>
            </a:r>
            <a:r>
              <a:rPr lang="en-GB" dirty="0" err="1" smtClean="0"/>
              <a:t>Juelich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8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1968-EvaPaperChase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988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1992-NDS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182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1993-NDS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244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NDS-1994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72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1995-NDS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830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1995-Xmas party-1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769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1995-Xmas party-2 (Joe Schmidt as Santa Claus)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133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1995-Xmas party-3-presents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12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1995-Nuclear Reaction Data 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6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1997-NDS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12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1997-NDS-2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4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1969 June </a:t>
            </a:r>
            <a:endParaRPr lang="en-GB" dirty="0" smtClean="0"/>
          </a:p>
          <a:p>
            <a:r>
              <a:rPr lang="en-GB" b="1" dirty="0" smtClean="0"/>
              <a:t>Ninth Four-Centre Meeting</a:t>
            </a:r>
            <a:r>
              <a:rPr lang="en-GB" dirty="0" smtClean="0"/>
              <a:t> </a:t>
            </a:r>
            <a:r>
              <a:rPr lang="en-GB" b="1" dirty="0" smtClean="0"/>
              <a:t>Moscow, USSR </a:t>
            </a:r>
            <a:endParaRPr lang="en-GB" dirty="0" smtClean="0"/>
          </a:p>
          <a:p>
            <a:r>
              <a:rPr lang="en-GB" b="1" dirty="0" smtClean="0"/>
              <a:t>Participants </a:t>
            </a:r>
            <a:endParaRPr lang="en-GB" dirty="0" smtClean="0"/>
          </a:p>
          <a:p>
            <a:r>
              <a:rPr lang="en-GB" dirty="0" smtClean="0"/>
              <a:t>RUSSIA: Alexander </a:t>
            </a:r>
            <a:r>
              <a:rPr lang="en-GB" dirty="0" err="1" smtClean="0"/>
              <a:t>Abramov</a:t>
            </a:r>
            <a:r>
              <a:rPr lang="en-GB" dirty="0" smtClean="0"/>
              <a:t>, Anatoly </a:t>
            </a:r>
            <a:r>
              <a:rPr lang="en-GB" dirty="0" err="1" smtClean="0"/>
              <a:t>Ignatyuk</a:t>
            </a:r>
            <a:r>
              <a:rPr lang="en-GB" dirty="0" smtClean="0"/>
              <a:t>, Valery </a:t>
            </a:r>
            <a:r>
              <a:rPr lang="en-GB" dirty="0" err="1" smtClean="0"/>
              <a:t>Ivanovich</a:t>
            </a:r>
            <a:r>
              <a:rPr lang="en-GB" dirty="0" smtClean="0"/>
              <a:t> Popov, S.I. </a:t>
            </a:r>
          </a:p>
          <a:p>
            <a:r>
              <a:rPr lang="en-GB" dirty="0" err="1" smtClean="0"/>
              <a:t>Sukhoruchkin</a:t>
            </a:r>
            <a:r>
              <a:rPr lang="en-GB" dirty="0" smtClean="0"/>
              <a:t>, </a:t>
            </a:r>
            <a:r>
              <a:rPr lang="en-GB" dirty="0" err="1" smtClean="0"/>
              <a:t>Yu.G</a:t>
            </a:r>
            <a:r>
              <a:rPr lang="en-GB" dirty="0" smtClean="0"/>
              <a:t>. </a:t>
            </a:r>
            <a:r>
              <a:rPr lang="en-GB" dirty="0" err="1" smtClean="0"/>
              <a:t>Klimov</a:t>
            </a:r>
            <a:r>
              <a:rPr lang="en-GB" dirty="0" smtClean="0"/>
              <a:t>, Irina </a:t>
            </a:r>
            <a:r>
              <a:rPr lang="en-GB" dirty="0" err="1" smtClean="0"/>
              <a:t>Goreva</a:t>
            </a:r>
            <a:r>
              <a:rPr lang="en-GB" dirty="0" smtClean="0"/>
              <a:t> </a:t>
            </a:r>
            <a:r>
              <a:rPr lang="en-GB" dirty="0" err="1" smtClean="0"/>
              <a:t>Tichonov</a:t>
            </a:r>
            <a:r>
              <a:rPr lang="en-GB" dirty="0" smtClean="0"/>
              <a:t> (interpreter) UNITED STATES OF AMERICA: Sol Pearlstein CCDN: Victor Bell, Horst </a:t>
            </a:r>
            <a:r>
              <a:rPr lang="en-GB" dirty="0" err="1" smtClean="0"/>
              <a:t>Liskien</a:t>
            </a:r>
            <a:r>
              <a:rPr lang="en-GB" dirty="0" smtClean="0"/>
              <a:t> IAEA: Hans </a:t>
            </a:r>
            <a:r>
              <a:rPr lang="en-GB" dirty="0" err="1" smtClean="0"/>
              <a:t>Lemmel</a:t>
            </a:r>
            <a:r>
              <a:rPr lang="en-GB" dirty="0" smtClean="0"/>
              <a:t>, Alex Lorenz, Joseph Schmidt 1st Row: Sol Pearlstein, Alex Lorenz, Joe Schmidt, Irina </a:t>
            </a:r>
            <a:r>
              <a:rPr lang="en-GB" dirty="0" err="1" smtClean="0"/>
              <a:t>Goreva</a:t>
            </a:r>
            <a:r>
              <a:rPr lang="en-GB" dirty="0" smtClean="0"/>
              <a:t> </a:t>
            </a:r>
            <a:r>
              <a:rPr lang="en-GB" i="1" dirty="0" smtClean="0"/>
              <a:t>(</a:t>
            </a:r>
            <a:r>
              <a:rPr lang="en-GB" i="1" dirty="0" err="1" smtClean="0"/>
              <a:t>interpreter,foreign</a:t>
            </a:r>
            <a:r>
              <a:rPr lang="en-GB" i="1" dirty="0" smtClean="0"/>
              <a:t> office,</a:t>
            </a:r>
            <a:r>
              <a:rPr lang="en-GB" dirty="0" smtClean="0"/>
              <a:t> </a:t>
            </a:r>
            <a:r>
              <a:rPr lang="en-GB" i="1" dirty="0" smtClean="0"/>
              <a:t>IPPE)</a:t>
            </a:r>
            <a:r>
              <a:rPr lang="en-GB" dirty="0" smtClean="0"/>
              <a:t>, </a:t>
            </a:r>
            <a:r>
              <a:rPr lang="en-GB" dirty="0" err="1" smtClean="0"/>
              <a:t>Yu.G</a:t>
            </a:r>
            <a:r>
              <a:rPr lang="en-GB" dirty="0" smtClean="0"/>
              <a:t>. </a:t>
            </a:r>
            <a:r>
              <a:rPr lang="en-GB" dirty="0" err="1" smtClean="0"/>
              <a:t>Klimov</a:t>
            </a:r>
            <a:r>
              <a:rPr lang="en-GB" dirty="0" smtClean="0"/>
              <a:t> 2nd Row: Valery Popov, Vic Bell, Alexander </a:t>
            </a:r>
            <a:r>
              <a:rPr lang="en-GB" dirty="0" err="1" smtClean="0"/>
              <a:t>Abramov</a:t>
            </a:r>
            <a:r>
              <a:rPr lang="en-GB" dirty="0" smtClean="0"/>
              <a:t>, Dmitri </a:t>
            </a:r>
            <a:r>
              <a:rPr lang="en-GB" dirty="0" err="1" smtClean="0"/>
              <a:t>Kardashev</a:t>
            </a:r>
            <a:r>
              <a:rPr lang="en-GB" dirty="0" smtClean="0"/>
              <a:t> 3rd Row: Horst </a:t>
            </a:r>
            <a:r>
              <a:rPr lang="en-GB" dirty="0" err="1" smtClean="0"/>
              <a:t>Liskien</a:t>
            </a:r>
            <a:r>
              <a:rPr lang="en-GB" dirty="0" smtClean="0"/>
              <a:t>, </a:t>
            </a:r>
            <a:r>
              <a:rPr lang="en-GB" dirty="0" err="1" smtClean="0"/>
              <a:t>Valya</a:t>
            </a:r>
            <a:r>
              <a:rPr lang="en-GB" dirty="0" smtClean="0"/>
              <a:t> </a:t>
            </a:r>
            <a:r>
              <a:rPr lang="en-GB" dirty="0" err="1" smtClean="0"/>
              <a:t>Kondretova</a:t>
            </a:r>
            <a:r>
              <a:rPr lang="en-GB" dirty="0" smtClean="0"/>
              <a:t>, A. </a:t>
            </a:r>
            <a:r>
              <a:rPr lang="en-GB" dirty="0" err="1" smtClean="0"/>
              <a:t>Sokolov</a:t>
            </a:r>
            <a:r>
              <a:rPr lang="en-GB" dirty="0" smtClean="0"/>
              <a:t> </a:t>
            </a:r>
            <a:r>
              <a:rPr lang="en-GB" i="1" dirty="0" smtClean="0"/>
              <a:t>(Foreign Office)</a:t>
            </a:r>
            <a:r>
              <a:rPr lang="en-GB" dirty="0" smtClean="0"/>
              <a:t>, Peter </a:t>
            </a:r>
            <a:r>
              <a:rPr lang="en-GB" dirty="0" err="1" smtClean="0"/>
              <a:t>Otstavnov</a:t>
            </a:r>
            <a:r>
              <a:rPr lang="en-GB" dirty="0" smtClean="0"/>
              <a:t>, Hans </a:t>
            </a:r>
            <a:r>
              <a:rPr lang="en-GB" dirty="0" err="1" smtClean="0"/>
              <a:t>Lemmel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79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1999-NDS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2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2000-NDS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329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2002-NDS-Christmas card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081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2003-Alan Nichols’s Farewell with Charlie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Dunford</a:t>
            </a:r>
            <a:r>
              <a:rPr lang="en-GB" baseline="0" dirty="0" smtClean="0"/>
              <a:t> and Joe Schmidt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659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2008-International Nuclear Data Committee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066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2010-ND Conference in </a:t>
            </a:r>
            <a:r>
              <a:rPr lang="en-GB" dirty="0" err="1" smtClean="0"/>
              <a:t>Jeju</a:t>
            </a:r>
            <a:r>
              <a:rPr lang="en-GB" dirty="0" smtClean="0"/>
              <a:t> Island, Korea (Daniel </a:t>
            </a:r>
            <a:r>
              <a:rPr lang="en-GB" dirty="0" err="1" smtClean="0"/>
              <a:t>Abriola</a:t>
            </a:r>
            <a:r>
              <a:rPr lang="en-GB" dirty="0" smtClean="0"/>
              <a:t>,  </a:t>
            </a:r>
            <a:r>
              <a:rPr lang="en-GB" dirty="0" err="1" smtClean="0"/>
              <a:t>Saed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Mughabghab</a:t>
            </a:r>
            <a:r>
              <a:rPr lang="en-GB" dirty="0" smtClean="0"/>
              <a:t>, Andrej </a:t>
            </a:r>
            <a:r>
              <a:rPr lang="en-GB" dirty="0" err="1" smtClean="0"/>
              <a:t>Trkov</a:t>
            </a:r>
            <a:r>
              <a:rPr lang="en-GB" dirty="0" smtClean="0"/>
              <a:t>, Mike Herman and Robin Forrest)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42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2010-ND Conference in </a:t>
            </a:r>
            <a:r>
              <a:rPr lang="en-GB" dirty="0" err="1" smtClean="0"/>
              <a:t>Jeju</a:t>
            </a:r>
            <a:r>
              <a:rPr lang="en-GB" dirty="0" smtClean="0"/>
              <a:t> Island, Korea-2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706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2010-NDS-J. Schmidt, D. </a:t>
            </a:r>
            <a:r>
              <a:rPr lang="en-GB" dirty="0" err="1" smtClean="0"/>
              <a:t>Seeliger</a:t>
            </a:r>
            <a:r>
              <a:rPr lang="en-GB" dirty="0" smtClean="0"/>
              <a:t>, R. Forrest and V. </a:t>
            </a:r>
            <a:r>
              <a:rPr lang="en-GB" dirty="0" err="1" smtClean="0"/>
              <a:t>Pronyaev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30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2010-NDS-with Joe Schmidt and D. </a:t>
            </a:r>
            <a:r>
              <a:rPr lang="en-GB" dirty="0" err="1" smtClean="0"/>
              <a:t>Seeliger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7171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2011-Technical Meeting on Long-term Nuclear Data</a:t>
            </a:r>
            <a:r>
              <a:rPr lang="en-GB" baseline="0" dirty="0" smtClean="0"/>
              <a:t> Needs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94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VIC building 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19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2012-International Nuclear Data Committee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2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2012-Nuclear Data Workshop in India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52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2013-EXFOR Workshop in India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691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2013-Nuclear Reaction Data Centre Meeting-Vienna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7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1973-Nuclear Reaction Data Centre Meeting-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 June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Front: A.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Sokolov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(foreign office, IPPE), Vicki McLane May, Irina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Goreva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(interpreter),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Lyuba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Tarasko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Sol Pearlstein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 (left to right): Vladimir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Vozyakov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Vasili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Manokhin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Yuri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Bobkov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Fritz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Fröhner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Charlie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Dunford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Joe Schmidt, Yuri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Klimov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Minatom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Hans Potters, Anatoly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Bakunyaev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Minatom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0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1974-Nuclear Reaction Data 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40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1975-Nuclear Reaction Data 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2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1980-NDS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243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1983-Nuclear Reaction Data Centre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EEFC4-2177-4CC5-8EE0-B99A6D01DCD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5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2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6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8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4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9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3F174-FA6A-455F-B52C-25EDCFE7C5E0}" type="datetimeFigureOut">
              <a:rPr lang="en-GB" smtClean="0"/>
              <a:t>2014-05-20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5077E-8A8B-4114-96CE-2382E20DC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56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package" Target="../embeddings/Microsoft_Word_Document1.docx"/><Relationship Id="rId7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7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50 years of Nuclear Data Section</a:t>
            </a:r>
            <a:br>
              <a:rPr lang="en-GB" dirty="0" smtClean="0"/>
            </a:br>
            <a:r>
              <a:rPr lang="en-GB" dirty="0" smtClean="0"/>
              <a:t>Photo Album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Lidija VRAPCENJAK</a:t>
            </a:r>
          </a:p>
          <a:p>
            <a:r>
              <a:rPr lang="en-GB" dirty="0"/>
              <a:t>i</a:t>
            </a:r>
            <a:r>
              <a:rPr lang="en-GB" dirty="0" smtClean="0"/>
              <a:t>n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:\Nuc-Nuclear Data\NucData-Public\Lidija\NDS Anniversary\Lemmel\1968Pame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65953" cy="61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6301386"/>
            <a:ext cx="7417656" cy="43085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1968-Pamela </a:t>
            </a:r>
            <a:r>
              <a:rPr lang="en-GB" sz="2000" dirty="0" err="1" smtClean="0"/>
              <a:t>Atree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586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794"/>
            <a:ext cx="9144000" cy="611241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339752" y="6525344"/>
            <a:ext cx="5760640" cy="3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1969 June- 9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Four Centre Meeting, Moscow, USSR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80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Nuc-Nuclear Data\NucData-Public\Lidija\NDS Anniversary\Lemmel\1970-IN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662"/>
            <a:ext cx="6699542" cy="64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:\Nuc-Nuclear Data\NucData-Public\Lidija\NDS Anniversary\Lemmel\KonshinSt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54" y="1340768"/>
            <a:ext cx="6068821" cy="45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8064896" cy="656492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339752" y="6525344"/>
            <a:ext cx="5122912" cy="3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VIC building site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48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Nuc-Nuclear Data\NucData-Public\Lidija\NDS Anniversary\Lemmel\1972Lemm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51"/>
            <a:ext cx="4515147" cy="600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729" y="6309320"/>
            <a:ext cx="7355160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1972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9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309320"/>
            <a:ext cx="6573416" cy="333096"/>
          </a:xfrm>
        </p:spPr>
        <p:txBody>
          <a:bodyPr>
            <a:noAutofit/>
          </a:bodyPr>
          <a:lstStyle/>
          <a:p>
            <a:r>
              <a:rPr lang="en-GB" sz="2000" dirty="0" smtClean="0"/>
              <a:t>Charlie </a:t>
            </a:r>
            <a:r>
              <a:rPr lang="en-GB" sz="2000" dirty="0" err="1" smtClean="0"/>
              <a:t>Dunford</a:t>
            </a:r>
            <a:r>
              <a:rPr lang="en-GB" sz="2000" dirty="0" smtClean="0"/>
              <a:t> – Eva </a:t>
            </a:r>
            <a:r>
              <a:rPr lang="en-GB" sz="2000" dirty="0" err="1" smtClean="0"/>
              <a:t>Kiovsky</a:t>
            </a:r>
            <a:endParaRPr lang="en-GB" sz="2000" dirty="0"/>
          </a:p>
        </p:txBody>
      </p:sp>
      <p:pic>
        <p:nvPicPr>
          <p:cNvPr id="11266" name="Picture 2" descr="N:\Nuc-Nuclear Data\NucData-Public\Lidija\NDS Anniversary\Lemmel\1972Dunf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9" y="357456"/>
            <a:ext cx="4086295" cy="43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N:\Nuc-Nuclear Data\NucData-Public\Lidija\NDS Anniversary\Lemmel\1972Kiov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1101725"/>
            <a:ext cx="3811537" cy="50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38" y="1136142"/>
            <a:ext cx="6478524" cy="458571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619672" y="6525344"/>
            <a:ext cx="5842992" cy="3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1973 June-Nuclear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30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20774"/>
            <a:ext cx="5486400" cy="36164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01316" y="5805264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1974-Nuclear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090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Nuc-Nuclear Data\NucData-Public\Lidija\NDS Anniversary\Lemmel\1974La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150995" cy="57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6453336"/>
            <a:ext cx="6501408" cy="392180"/>
          </a:xfrm>
        </p:spPr>
        <p:txBody>
          <a:bodyPr>
            <a:noAutofit/>
          </a:bodyPr>
          <a:lstStyle/>
          <a:p>
            <a:r>
              <a:rPr lang="en-GB" sz="2000" dirty="0" smtClean="0"/>
              <a:t>1974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36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6286"/>
            <a:ext cx="7488832" cy="59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6381328"/>
            <a:ext cx="6861448" cy="35091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1974</a:t>
            </a:r>
            <a:endParaRPr lang="en-GB" sz="2000" dirty="0"/>
          </a:p>
        </p:txBody>
      </p:sp>
      <p:pic>
        <p:nvPicPr>
          <p:cNvPr id="8194" name="Picture 2" descr="N:\Nuc-Nuclear Data\NucData-Public\Lidija\NDS Anniversary\Lemmel\1974Okam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5624150" cy="56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Nuc-Nuclear Data\NucData-Public\Lidija\NDS Anniversary\USB data\PHOTOS\1975NRDC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50101" cy="51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093296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1975-Nuclear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777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8" y="0"/>
            <a:ext cx="7291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0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38"/>
            <a:ext cx="9144000" cy="62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531024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1980-Nuclear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727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:\Nuc-Nuclear Data\NucData-Public\Lidija\NDS Anniversary\Lemmel\Jan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72257"/>
            <a:ext cx="2931170" cy="34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309320"/>
            <a:ext cx="7437512" cy="350912"/>
          </a:xfrm>
        </p:spPr>
        <p:txBody>
          <a:bodyPr>
            <a:noAutofit/>
          </a:bodyPr>
          <a:lstStyle/>
          <a:p>
            <a:pPr algn="l"/>
            <a:r>
              <a:rPr lang="en-GB" sz="2000" dirty="0" smtClean="0"/>
              <a:t>R. </a:t>
            </a:r>
            <a:r>
              <a:rPr lang="en-GB" sz="2000" dirty="0" err="1" smtClean="0"/>
              <a:t>Janev</a:t>
            </a:r>
            <a:r>
              <a:rPr lang="en-GB" sz="2000" dirty="0" smtClean="0"/>
              <a:t>			S. Aung</a:t>
            </a:r>
            <a:endParaRPr lang="en-GB" sz="2000" dirty="0"/>
          </a:p>
        </p:txBody>
      </p:sp>
      <p:pic>
        <p:nvPicPr>
          <p:cNvPr id="13315" name="Picture 3" descr="N:\Nuc-Nuclear Data\NucData-Public\Lidija\NDS Anniversary\Lemmel\SophieA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4170363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:\Nuc-Nuclear Data\NucData-Public\Lidija\NDS Anniversary\Lemmel\1987Manokh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13139"/>
            <a:ext cx="2032892" cy="312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:\Nuc-Nuclear Data\NucData-Public\Lidija\NDS Anniversary\Lemmel\1980Reichsbrüc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1563"/>
            <a:ext cx="6308726" cy="65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453336"/>
            <a:ext cx="7365504" cy="404664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Reichsbruecke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860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80" y="6417424"/>
            <a:ext cx="7618040" cy="45030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1982-Nuclear Data Section</a:t>
            </a:r>
            <a:endParaRPr lang="en-GB" sz="2000" dirty="0"/>
          </a:p>
        </p:txBody>
      </p:sp>
      <p:pic>
        <p:nvPicPr>
          <p:cNvPr id="3074" name="Picture 2" descr="N:\Nuc-Nuclear Data\NucData-Public\Lidija\NDS Anniversary\USB data\PHOTOS\1982-ND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69"/>
            <a:ext cx="8784976" cy="62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3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Nuc-Nuclear Data\NucData-Public\Lidija\NDS Anniversary\USB data\PHOTOS\1983NR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451600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67744" y="6165304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1983-Nuclear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654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Nuc-Nuclear Data\NucData-Public\Lidija\NDS Anniversary\USB data\PHOTOS\1991NRDC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980728"/>
            <a:ext cx="7845085" cy="50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95736" y="6237312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1983-Nuclear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677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Nuc-Nuclear Data\NucData-Public\Lidija\NDS Anniversary\USB data\PHOTOS\1983-xmas party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602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288658"/>
            <a:ext cx="7823212" cy="443581"/>
          </a:xfrm>
        </p:spPr>
        <p:txBody>
          <a:bodyPr>
            <a:normAutofit/>
          </a:bodyPr>
          <a:lstStyle/>
          <a:p>
            <a:r>
              <a:rPr lang="en-GB" sz="2000" smtClean="0"/>
              <a:t>1983-Christmas Party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424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093296"/>
            <a:ext cx="7653536" cy="350912"/>
          </a:xfrm>
        </p:spPr>
        <p:txBody>
          <a:bodyPr>
            <a:normAutofit fontScale="90000"/>
          </a:bodyPr>
          <a:lstStyle/>
          <a:p>
            <a:r>
              <a:rPr lang="en-GB" sz="2000" dirty="0" smtClean="0"/>
              <a:t>1968-Otstavnov</a:t>
            </a:r>
            <a:endParaRPr lang="en-GB" sz="2000" dirty="0"/>
          </a:p>
        </p:txBody>
      </p:sp>
      <p:pic>
        <p:nvPicPr>
          <p:cNvPr id="4" name="Picture 3" descr="N:\Nuc-Nuclear Data\NucData-Public\Lidija\NDS Anniversary\Lemmel\1968Otstavn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3251202" cy="44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8"/>
            <a:ext cx="9144000" cy="64692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784" y="6416166"/>
            <a:ext cx="5122912" cy="43691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1984-Nuclear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323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021288"/>
            <a:ext cx="7725544" cy="7109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1984-Fasching in NDS (1)</a:t>
            </a:r>
            <a:endParaRPr lang="en-GB" sz="2000" dirty="0"/>
          </a:p>
        </p:txBody>
      </p:sp>
      <p:pic>
        <p:nvPicPr>
          <p:cNvPr id="4098" name="Picture 2" descr="N:\Nuc-Nuclear Data\NucData-Public\Lidija\NDS Anniversary\USB data\PHOTOS\1984-Fasching-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6475"/>
            <a:ext cx="684076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1984-Facsching in NDS (2)</a:t>
            </a:r>
            <a:endParaRPr lang="en-GB" sz="2000" dirty="0"/>
          </a:p>
        </p:txBody>
      </p:sp>
      <p:pic>
        <p:nvPicPr>
          <p:cNvPr id="5122" name="Picture 2" descr="N:\Nuc-Nuclear Data\NucData-Public\Lidija\NDS Anniversary\USB data\PHOTOS\1984-Fasching-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4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329" y="6493098"/>
            <a:ext cx="7355160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1985-NRDC </a:t>
            </a:r>
            <a:r>
              <a:rPr lang="en-GB" sz="2000" dirty="0" err="1" smtClean="0"/>
              <a:t>Smolenice</a:t>
            </a:r>
            <a:endParaRPr lang="en-GB" sz="2000" dirty="0"/>
          </a:p>
        </p:txBody>
      </p:sp>
      <p:pic>
        <p:nvPicPr>
          <p:cNvPr id="5122" name="Picture 2" descr="N:\Nuc-Nuclear Data\NucData-Public\Lidija\NDS Anniversary\Lemmel\1985Smole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488832" cy="64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6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0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015658" y="6093296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1986-Nuclear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217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Nuc-Nuclear Data\NucData-Public\Lidija\NDS Anniversary\Lemmel\Musi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4949825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7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Nuc-Nuclear Data\NucData-Public\Lidija\NDS Anniversary\Lemmel\1987Ch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2" y="195931"/>
            <a:ext cx="7836766" cy="5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165304"/>
            <a:ext cx="6707088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1987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819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7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463"/>
            <a:ext cx="9144000" cy="45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093296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1987-Nuclear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18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Nuc-Nuclear Data\NucData-Public\Lidija\NDS Anniversary\USB data\PHOTOS\1987-1.FENDL Me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" y="596946"/>
            <a:ext cx="7411042" cy="51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67744" y="6021288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1987-1. FENDL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554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Nuc-Nuclear Data\NucData-Public\Lidija\NDS Anniversary\USB data\PHOTOS\1987NRDC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415213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67744" y="6381328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1987-Nuclear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572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0" y="5805264"/>
            <a:ext cx="7571184" cy="292894"/>
          </a:xfrm>
        </p:spPr>
        <p:txBody>
          <a:bodyPr>
            <a:noAutofit/>
          </a:bodyPr>
          <a:lstStyle/>
          <a:p>
            <a:r>
              <a:rPr lang="en-GB" sz="2000" dirty="0" smtClean="0"/>
              <a:t>1964</a:t>
            </a:r>
            <a:endParaRPr lang="en-GB" sz="2000" dirty="0"/>
          </a:p>
        </p:txBody>
      </p:sp>
      <p:pic>
        <p:nvPicPr>
          <p:cNvPr id="2050" name="Picture 2" descr="N:\Nuc-Nuclear Data\NucData-Public\Lidija\NDS Anniversary\Lemmel\1964WestcottEk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545119"/>
            <a:ext cx="7071121" cy="50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8-NDS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1980545" y="6518315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1988-Nuclear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832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8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339752" y="6530975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1988-Nuclear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208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9-Madhu Mehta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339752" y="6528042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1989-Madhu Mehta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919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9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7434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6537828"/>
            <a:ext cx="6501408" cy="32017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1990-Nuclear Data Section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" y="0"/>
            <a:ext cx="913402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1990-NRDC</a:t>
            </a:r>
            <a:endParaRPr lang="en-GB" sz="2000" dirty="0"/>
          </a:p>
        </p:txBody>
      </p:sp>
      <p:pic>
        <p:nvPicPr>
          <p:cNvPr id="1026" name="Picture 2" descr="N:\Nuc-Nuclear Data\NucData-Public\Lidija\NDS Anniversary\USB data\PHOTOS\2000NRDC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7243"/>
            <a:ext cx="7560840" cy="50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1ND_Juelich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9144000" cy="6361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547498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1991-Nuclear Data Conference, </a:t>
            </a:r>
            <a:r>
              <a:rPr lang="en-GB" sz="2000" dirty="0" err="1" smtClean="0"/>
              <a:t>Juelich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43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2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7224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12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3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63"/>
            <a:ext cx="9144000" cy="4408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051720" y="6021288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1993-Nuclear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336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975"/>
            <a:ext cx="9144000" cy="4716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6021288"/>
            <a:ext cx="7643192" cy="347663"/>
          </a:xfrm>
        </p:spPr>
        <p:txBody>
          <a:bodyPr>
            <a:noAutofit/>
          </a:bodyPr>
          <a:lstStyle/>
          <a:p>
            <a:r>
              <a:rPr lang="en-GB" sz="2000" dirty="0" smtClean="0"/>
              <a:t>1994-Nuclear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72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:\Nuc-Nuclear Data\NucData-Public\Lidija\NDS Anniversary\Lemmel\UsachevKolst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161962" cy="38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5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" y="317500"/>
            <a:ext cx="9144000" cy="62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67744" y="6508587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1995-Nuclear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56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5-New Year party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95736" y="6456363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1995-Nuclear Data Section-Christmas Party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529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5-New Year party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0"/>
            <a:ext cx="4394299" cy="6336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1475656" y="6489132"/>
            <a:ext cx="64087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1995-NDS-Christmas Party with Joe Schmidt as Santa Claus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131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5-New Year party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4340324" cy="64037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64482" y="6489132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1995-NDS-Christmas Party-presents time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937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Nuc-Nuclear Data\NucData-Public\Lidija\NDS Anniversary\USB data\PHOTOS\1995NRDC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781750" cy="44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233067" y="5733256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1995-Nuclear Reaction Data Centre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24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493098"/>
            <a:ext cx="7067128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1997-Nuclear Data Section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8628"/>
            <a:ext cx="979766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7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5"/>
            <a:ext cx="9144000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95736" y="6309320"/>
            <a:ext cx="64087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1997-Nuclear Data Section –A.B. </a:t>
            </a:r>
            <a:r>
              <a:rPr lang="en-GB" sz="2000" dirty="0" err="1" smtClean="0"/>
              <a:t>Paschenko</a:t>
            </a:r>
            <a:r>
              <a:rPr lang="en-GB" sz="2000" dirty="0" smtClean="0"/>
              <a:t> and J. Schmidt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702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7-NDS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78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339752" y="6506140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1997-NDS-Doug Muir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444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50505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64288" y="2852936"/>
            <a:ext cx="1835696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1998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512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9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528042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1999-Nuclear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343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97453"/>
            <a:ext cx="7200800" cy="52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9" y="1224870"/>
            <a:ext cx="9144000" cy="43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010544" y="5877272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2000-Nuclear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183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2-NDS-Christma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" y="332656"/>
            <a:ext cx="8959263" cy="5949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381328"/>
            <a:ext cx="5122912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2002-Nuclear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550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Nuc-Nuclear Data\NucData-Public\Lidija\NDS Anniversary\USB data\PHOTOS\2003NRDC_W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2" y="685852"/>
            <a:ext cx="7502066" cy="49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75" y="5622926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2003-NRDC Worksho</a:t>
            </a:r>
            <a:r>
              <a:rPr lang="en-GB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592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-NDS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6"/>
            <a:ext cx="8748464" cy="65613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971600" y="6565233"/>
            <a:ext cx="7272808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2003-Alan Nichols’s Farewell with Joe Schmidt and Charlie </a:t>
            </a:r>
            <a:r>
              <a:rPr lang="en-GB" sz="2000" dirty="0" err="1" smtClean="0"/>
              <a:t>Dunford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749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0" y="0"/>
            <a:ext cx="8700459" cy="65253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123728" y="6502907"/>
            <a:ext cx="5760640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2008-International Nuclear Data Committee Meeting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0297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CHINA &amp; KORE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2" y="21487"/>
            <a:ext cx="8671809" cy="65038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411760" y="6525344"/>
            <a:ext cx="5472608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2010-Nuclear Data Conference, </a:t>
            </a:r>
            <a:r>
              <a:rPr lang="en-GB" sz="2000" dirty="0" err="1" smtClean="0"/>
              <a:t>Jeju</a:t>
            </a:r>
            <a:r>
              <a:rPr lang="en-GB" sz="2000" dirty="0" smtClean="0"/>
              <a:t> Island, Korea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986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" y="0"/>
            <a:ext cx="8700459" cy="65253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/>
        </p:nvSpPr>
        <p:spPr>
          <a:xfrm>
            <a:off x="2411760" y="6525344"/>
            <a:ext cx="5472608" cy="3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2010-Nuclear Data Conference, </a:t>
            </a:r>
            <a:r>
              <a:rPr lang="en-GB" sz="2000" dirty="0" err="1" smtClean="0"/>
              <a:t>Jeju</a:t>
            </a:r>
            <a:r>
              <a:rPr lang="en-GB" sz="2000" dirty="0" smtClean="0"/>
              <a:t> Island, Korea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063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J.Schmidt_D.Seeliger_R.Forrest_V.Pronyaev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96469" cy="6525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79712" y="6479259"/>
            <a:ext cx="5770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2010-NDS-J. Schmidt, D. </a:t>
            </a:r>
            <a:r>
              <a:rPr lang="en-GB" dirty="0" err="1" smtClean="0"/>
              <a:t>Seeliger</a:t>
            </a:r>
            <a:r>
              <a:rPr lang="en-GB" dirty="0" smtClean="0"/>
              <a:t>, R. Forrest and V. </a:t>
            </a:r>
            <a:r>
              <a:rPr lang="en-GB" dirty="0" err="1" smtClean="0"/>
              <a:t>Pronyaev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1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J.Schmidt_Group photo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91"/>
            <a:ext cx="8604448" cy="64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06069" y="6491816"/>
            <a:ext cx="4239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2010-NDS-with Joe Schmidt and D. </a:t>
            </a:r>
            <a:r>
              <a:rPr lang="en-GB" dirty="0" err="1" smtClean="0"/>
              <a:t>Seeliger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7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00459" cy="6525344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403648" y="6533964"/>
            <a:ext cx="7019057" cy="3240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2011-Technical Meeting on Long-term Nuclear Data</a:t>
            </a:r>
            <a:r>
              <a:rPr lang="en-GB" sz="2000" baseline="0" dirty="0" smtClean="0"/>
              <a:t> Needs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778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465179"/>
            <a:ext cx="7787208" cy="364902"/>
          </a:xfrm>
        </p:spPr>
        <p:txBody>
          <a:bodyPr>
            <a:noAutofit/>
          </a:bodyPr>
          <a:lstStyle/>
          <a:p>
            <a:r>
              <a:rPr lang="en-GB" sz="2000" dirty="0" smtClean="0"/>
              <a:t>1966-ND Conference, Paris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5" y="0"/>
            <a:ext cx="6966762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IND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316416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25533" y="5589240"/>
            <a:ext cx="5146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2012-International Nuclear Data Committee Meeting</a:t>
            </a:r>
          </a:p>
          <a:p>
            <a:pPr algn="ctr"/>
            <a:r>
              <a:rPr lang="en-GB" dirty="0" smtClean="0"/>
              <a:t>Data Workshop in India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11760" y="6165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2012</a:t>
            </a:r>
          </a:p>
          <a:p>
            <a:pPr algn="ctr"/>
            <a:r>
              <a:rPr lang="en-GB" dirty="0" smtClean="0"/>
              <a:t>International Nuclear Data Committee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0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ND-Workshop-Indi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00459" cy="6525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403648" y="6533964"/>
            <a:ext cx="7019057" cy="3240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2012-Nuclear Data Workshop in India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837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EXFOR-Workshop-Indi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604448" cy="64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403648" y="6533964"/>
            <a:ext cx="7019057" cy="3240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2013-DAE-BRNS EXFOR Workshop in Varanasi, India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280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NRD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68411" cy="62013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6533964"/>
            <a:ext cx="7019057" cy="324036"/>
          </a:xfrm>
        </p:spPr>
        <p:txBody>
          <a:bodyPr>
            <a:noAutofit/>
          </a:bodyPr>
          <a:lstStyle/>
          <a:p>
            <a:pPr algn="ctr"/>
            <a:r>
              <a:rPr lang="en-GB" sz="2000" dirty="0" smtClean="0"/>
              <a:t>2013-Nuclear Reaction Data Centre Meeting-Vienna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563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7262" y="6208688"/>
            <a:ext cx="8159193" cy="649311"/>
          </a:xfrm>
        </p:spPr>
        <p:txBody>
          <a:bodyPr>
            <a:noAutofit/>
          </a:bodyPr>
          <a:lstStyle/>
          <a:p>
            <a:r>
              <a:rPr lang="en-GB" sz="1400" b="1" dirty="0" smtClean="0"/>
              <a:t>2014-Nuclear Data Section today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from left: Alexander </a:t>
            </a:r>
            <a:r>
              <a:rPr lang="en-GB" sz="1200" dirty="0" err="1" smtClean="0"/>
              <a:t>Oechs</a:t>
            </a:r>
            <a:r>
              <a:rPr lang="en-GB" sz="1200" dirty="0" smtClean="0"/>
              <a:t>, Vivian </a:t>
            </a:r>
            <a:r>
              <a:rPr lang="en-GB" sz="1200" dirty="0" err="1"/>
              <a:t>D</a:t>
            </a:r>
            <a:r>
              <a:rPr lang="en-GB" sz="1200" dirty="0" err="1" smtClean="0"/>
              <a:t>imitriou</a:t>
            </a:r>
            <a:r>
              <a:rPr lang="en-GB" sz="1200" dirty="0" smtClean="0"/>
              <a:t>, Mark O’Connell, Valentina </a:t>
            </a:r>
            <a:r>
              <a:rPr lang="en-GB" sz="1200" dirty="0" err="1" smtClean="0"/>
              <a:t>Semkova</a:t>
            </a:r>
            <a:r>
              <a:rPr lang="en-GB" sz="1200" dirty="0" smtClean="0"/>
              <a:t>, Viktor </a:t>
            </a:r>
            <a:r>
              <a:rPr lang="en-GB" sz="1200" dirty="0" err="1" smtClean="0"/>
              <a:t>Zerkin</a:t>
            </a:r>
            <a:r>
              <a:rPr lang="en-GB" sz="1200" dirty="0" smtClean="0"/>
              <a:t>,  Rosalinda Rangel-Alvarez, Andrej </a:t>
            </a:r>
            <a:r>
              <a:rPr lang="en-GB" sz="1200" dirty="0" err="1" smtClean="0"/>
              <a:t>Trkov</a:t>
            </a:r>
            <a:r>
              <a:rPr lang="en-GB" sz="1200" dirty="0" smtClean="0"/>
              <a:t>, Andras </a:t>
            </a:r>
            <a:r>
              <a:rPr lang="en-GB" sz="1200" dirty="0" err="1" smtClean="0"/>
              <a:t>Vasaros</a:t>
            </a:r>
            <a:r>
              <a:rPr lang="en-GB" sz="1200" dirty="0" smtClean="0"/>
              <a:t>, Robin Forrest (SH), </a:t>
            </a:r>
            <a:r>
              <a:rPr lang="en-GB" sz="1200" dirty="0" err="1" smtClean="0"/>
              <a:t>Naohiko</a:t>
            </a:r>
            <a:r>
              <a:rPr lang="en-GB" sz="1200" dirty="0" smtClean="0"/>
              <a:t> Otsuka, Marco </a:t>
            </a:r>
            <a:r>
              <a:rPr lang="en-GB" sz="1200" dirty="0" err="1" smtClean="0"/>
              <a:t>Verpelli</a:t>
            </a:r>
            <a:r>
              <a:rPr lang="en-GB" sz="1200" dirty="0" smtClean="0"/>
              <a:t>, Lidija </a:t>
            </a:r>
            <a:r>
              <a:rPr lang="en-GB" sz="1200" dirty="0" err="1" smtClean="0"/>
              <a:t>Vrapcenjak</a:t>
            </a:r>
            <a:r>
              <a:rPr lang="en-GB" sz="1200" dirty="0" smtClean="0"/>
              <a:t>, </a:t>
            </a:r>
            <a:r>
              <a:rPr lang="en-GB" sz="1200" dirty="0" err="1" smtClean="0"/>
              <a:t>Baastian</a:t>
            </a:r>
            <a:r>
              <a:rPr lang="en-GB" sz="1200" dirty="0" smtClean="0"/>
              <a:t> </a:t>
            </a:r>
            <a:r>
              <a:rPr lang="en-GB" sz="1200" dirty="0" err="1" smtClean="0"/>
              <a:t>Braams</a:t>
            </a:r>
            <a:r>
              <a:rPr lang="en-GB" sz="1200" dirty="0" smtClean="0"/>
              <a:t>, Ann </a:t>
            </a:r>
            <a:r>
              <a:rPr lang="en-GB" sz="1200" dirty="0" err="1" smtClean="0"/>
              <a:t>Jensby</a:t>
            </a: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" y="188640"/>
            <a:ext cx="8991653" cy="60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00392" cy="6075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42374" y="6381328"/>
            <a:ext cx="3317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2014-Nuclear Data Section today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9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Representing NDS on duty travels around the world </a:t>
            </a:r>
            <a:br>
              <a:rPr lang="en-GB" dirty="0" smtClean="0"/>
            </a:br>
            <a:r>
              <a:rPr lang="en-GB" sz="2000" dirty="0" smtClean="0"/>
              <a:t>(and therefore not on the picture)</a:t>
            </a:r>
            <a:endParaRPr lang="en-GB" sz="2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54608"/>
              </p:ext>
            </p:extLst>
          </p:nvPr>
        </p:nvGraphicFramePr>
        <p:xfrm>
          <a:off x="539552" y="1556792"/>
          <a:ext cx="5299862" cy="234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3" imgW="5717562" imgH="2530030" progId="Word.Document.12">
                  <p:embed/>
                </p:oleObj>
              </mc:Choice>
              <mc:Fallback>
                <p:oleObj name="Document" r:id="rId3" imgW="5717562" imgH="25300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556792"/>
                        <a:ext cx="5299862" cy="2345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462825"/>
              </p:ext>
            </p:extLst>
          </p:nvPr>
        </p:nvGraphicFramePr>
        <p:xfrm>
          <a:off x="539552" y="4077072"/>
          <a:ext cx="571817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5" imgW="5717562" imgH="2110634" progId="Word.Document.12">
                  <p:embed/>
                </p:oleObj>
              </mc:Choice>
              <mc:Fallback>
                <p:oleObj name="Document" r:id="rId5" imgW="5717562" imgH="21106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4077072"/>
                        <a:ext cx="5718175" cy="211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763461"/>
              </p:ext>
            </p:extLst>
          </p:nvPr>
        </p:nvGraphicFramePr>
        <p:xfrm>
          <a:off x="3779912" y="2708920"/>
          <a:ext cx="5163344" cy="247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r:id="rId7" imgW="5717562" imgH="2738829" progId="Word.Document.12">
                  <p:embed/>
                </p:oleObj>
              </mc:Choice>
              <mc:Fallback>
                <p:oleObj name="Document" r:id="rId7" imgW="5717562" imgH="27388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79912" y="2708920"/>
                        <a:ext cx="5163344" cy="2472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1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68-ND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624"/>
            <a:ext cx="818641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6525344"/>
            <a:ext cx="5122912" cy="326976"/>
          </a:xfrm>
        </p:spPr>
        <p:txBody>
          <a:bodyPr>
            <a:noAutofit/>
          </a:bodyPr>
          <a:lstStyle/>
          <a:p>
            <a:r>
              <a:rPr lang="en-GB" sz="2000" dirty="0" smtClean="0"/>
              <a:t>1969-Nuclear Data Section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619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68-EvaPaperChas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339752" y="6525344"/>
            <a:ext cx="5122912" cy="3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1968-Eva-Paper-Chase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21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689</Words>
  <Application>Microsoft Office PowerPoint</Application>
  <PresentationFormat>On-screen Show (4:3)</PresentationFormat>
  <Paragraphs>167</Paragraphs>
  <Slides>76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Microsoft Word Document</vt:lpstr>
      <vt:lpstr>50 years of Nuclear Data Section Photo Album</vt:lpstr>
      <vt:lpstr>PowerPoint Presentation</vt:lpstr>
      <vt:lpstr>1968-Otstavnov</vt:lpstr>
      <vt:lpstr>1964</vt:lpstr>
      <vt:lpstr>PowerPoint Presentation</vt:lpstr>
      <vt:lpstr>PowerPoint Presentation</vt:lpstr>
      <vt:lpstr>1966-ND Conference, Paris</vt:lpstr>
      <vt:lpstr>1969-Nuclear Data Section</vt:lpstr>
      <vt:lpstr>PowerPoint Presentation</vt:lpstr>
      <vt:lpstr>1968-Pamela Atree</vt:lpstr>
      <vt:lpstr>PowerPoint Presentation</vt:lpstr>
      <vt:lpstr>PowerPoint Presentation</vt:lpstr>
      <vt:lpstr>PowerPoint Presentation</vt:lpstr>
      <vt:lpstr>PowerPoint Presentation</vt:lpstr>
      <vt:lpstr>1972</vt:lpstr>
      <vt:lpstr>Charlie Dunford – Eva Kiovsky</vt:lpstr>
      <vt:lpstr>PowerPoint Presentation</vt:lpstr>
      <vt:lpstr>PowerPoint Presentation</vt:lpstr>
      <vt:lpstr>1974</vt:lpstr>
      <vt:lpstr>1974</vt:lpstr>
      <vt:lpstr>PowerPoint Presentation</vt:lpstr>
      <vt:lpstr>PowerPoint Presentation</vt:lpstr>
      <vt:lpstr>PowerPoint Presentation</vt:lpstr>
      <vt:lpstr>R. Janev   S. Aung</vt:lpstr>
      <vt:lpstr>Reichsbruecke</vt:lpstr>
      <vt:lpstr>1982-Nuclear Data Section</vt:lpstr>
      <vt:lpstr>PowerPoint Presentation</vt:lpstr>
      <vt:lpstr>PowerPoint Presentation</vt:lpstr>
      <vt:lpstr>1983-Christmas Party</vt:lpstr>
      <vt:lpstr>1984-Nuclear Data Section</vt:lpstr>
      <vt:lpstr>1984-Fasching in NDS (1)</vt:lpstr>
      <vt:lpstr>1984-Facsching in NDS (2)</vt:lpstr>
      <vt:lpstr>1985-NRDC Smolenice</vt:lpstr>
      <vt:lpstr>PowerPoint Presentation</vt:lpstr>
      <vt:lpstr>PowerPoint Presentation</vt:lpstr>
      <vt:lpstr>1987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1990-Nuclear Data Section</vt:lpstr>
      <vt:lpstr>1990-NRDC</vt:lpstr>
      <vt:lpstr>PowerPoint Presentation</vt:lpstr>
      <vt:lpstr>PowerPoint Presentation</vt:lpstr>
      <vt:lpstr>PowerPoint Presentation</vt:lpstr>
      <vt:lpstr>1994-Nuclear Data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1997-Nuclear Data Section</vt:lpstr>
      <vt:lpstr>PowerPoint Presentation</vt:lpstr>
      <vt:lpstr>PowerPoint Presentation</vt:lpstr>
      <vt:lpstr>1998</vt:lpstr>
      <vt:lpstr>PowerPoint Presentation</vt:lpstr>
      <vt:lpstr>PowerPoint Presentation</vt:lpstr>
      <vt:lpstr>PowerPoint Presentation</vt:lpstr>
      <vt:lpstr>2003-NRDC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2013-Nuclear Reaction Data Centre Meeting-Vienna</vt:lpstr>
      <vt:lpstr>2014-Nuclear Data Section today from left: Alexander Oechs, Vivian Dimitriou, Mark O’Connell, Valentina Semkova, Viktor Zerkin,  Rosalinda Rangel-Alvarez, Andrej Trkov, Andras Vasaros, Robin Forrest (SH), Naohiko Otsuka, Marco Verpelli, Lidija Vrapcenjak, Baastian Braams, Ann Jensby</vt:lpstr>
      <vt:lpstr>PowerPoint Presentation</vt:lpstr>
      <vt:lpstr>Representing NDS on duty travels around the world  (and therefore not on the picture)</vt:lpstr>
    </vt:vector>
  </TitlesOfParts>
  <Company>IAEA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VRAPCENJAK, Lidija</dc:creator>
  <cp:lastModifiedBy>VRAPCENJAK, Lidija</cp:lastModifiedBy>
  <cp:revision>33</cp:revision>
  <dcterms:created xsi:type="dcterms:W3CDTF">2014-05-15T07:24:48Z</dcterms:created>
  <dcterms:modified xsi:type="dcterms:W3CDTF">2014-05-20T13:15:59Z</dcterms:modified>
</cp:coreProperties>
</file>