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300" r:id="rId3"/>
    <p:sldId id="301" r:id="rId4"/>
    <p:sldId id="302" r:id="rId5"/>
    <p:sldId id="303" r:id="rId6"/>
    <p:sldId id="30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709A2"/>
    <a:srgbClr val="B26A1A"/>
    <a:srgbClr val="CCD6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2" autoAdjust="0"/>
    <p:restoredTop sz="95172" autoAdjust="0"/>
  </p:normalViewPr>
  <p:slideViewPr>
    <p:cSldViewPr snapToGrid="0">
      <p:cViewPr varScale="1">
        <p:scale>
          <a:sx n="66" d="100"/>
          <a:sy n="66" d="100"/>
        </p:scale>
        <p:origin x="-17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CC8D7-C99A-43D6-B809-EE0DF763BB9D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E82E8-B564-4665-9A12-FD145CFDED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5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O:\Advertising Unit\ANU 2009 Human Resource advertising\Revised PowerPoint template\PowerPoint title page (Corporate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343525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00400"/>
            <a:ext cx="7772400" cy="91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TITLE ONE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267200"/>
            <a:ext cx="7772400" cy="838200"/>
          </a:xfrm>
        </p:spPr>
        <p:txBody>
          <a:bodyPr/>
          <a:lstStyle>
            <a:lvl1pPr>
              <a:defRPr>
                <a:solidFill>
                  <a:srgbClr val="BCA638"/>
                </a:solidFill>
              </a:defRPr>
            </a:lvl1pPr>
          </a:lstStyle>
          <a:p>
            <a:r>
              <a:rPr lang="en-US"/>
              <a:t>Title Two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295400"/>
            <a:ext cx="21145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61912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133600"/>
            <a:ext cx="41529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133600"/>
            <a:ext cx="41529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O:\Advertising Unit\ANU 2009 Human Resource advertising\Revised PowerPoint template\PowerPoint header (Corporate)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2954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copy</a:t>
            </a:r>
          </a:p>
          <a:p>
            <a:pPr lvl="1"/>
            <a:r>
              <a:rPr lang="en-US" smtClean="0"/>
              <a:t>bullet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54075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273175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92275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4pPr>
      <a:lvl5pPr marL="2111375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5pPr>
      <a:lvl6pPr marL="2568575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6pPr>
      <a:lvl7pPr marL="3025775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7pPr>
      <a:lvl8pPr marL="3482975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8pPr>
      <a:lvl9pPr marL="3940175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204864"/>
            <a:ext cx="8359080" cy="1447800"/>
          </a:xfrm>
        </p:spPr>
        <p:txBody>
          <a:bodyPr/>
          <a:lstStyle/>
          <a:p>
            <a:pPr algn="ctr"/>
            <a:r>
              <a:rPr lang="en-US" sz="3200" b="1" dirty="0"/>
              <a:t>Status Report of the Nuclear Structure and Decay Data evaluation activities</a:t>
            </a:r>
            <a:r>
              <a:rPr lang="en-AU" sz="3200" dirty="0"/>
              <a:t/>
            </a:r>
            <a:br>
              <a:rPr lang="en-AU" sz="3200" dirty="0"/>
            </a:br>
            <a:r>
              <a:rPr lang="en-US" sz="3200" b="1" dirty="0"/>
              <a:t>at the Australian National University (2011-2013)</a:t>
            </a:r>
            <a:endParaRPr lang="en-AU" sz="3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9047" y="4098815"/>
            <a:ext cx="8219256" cy="968486"/>
          </a:xfrm>
        </p:spPr>
        <p:txBody>
          <a:bodyPr/>
          <a:lstStyle/>
          <a:p>
            <a:r>
              <a:rPr lang="en-US" u="sng" dirty="0"/>
              <a:t>T. </a:t>
            </a:r>
            <a:r>
              <a:rPr lang="en-US" u="sng" dirty="0" err="1" smtClean="0"/>
              <a:t>Kib</a:t>
            </a:r>
            <a:r>
              <a:rPr lang="en-US" i="1" u="sng" dirty="0" err="1" smtClean="0"/>
              <a:t>è</a:t>
            </a:r>
            <a:r>
              <a:rPr lang="en-US" u="sng" dirty="0" err="1" smtClean="0"/>
              <a:t>di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6643688"/>
            <a:ext cx="9144001" cy="244475"/>
            <a:chOff x="0" y="6643688"/>
            <a:chExt cx="9144001" cy="244475"/>
          </a:xfrm>
        </p:grpSpPr>
        <p:sp>
          <p:nvSpPr>
            <p:cNvPr id="4" name="Text Box 92"/>
            <p:cNvSpPr txBox="1">
              <a:spLocks noChangeArrowheads="1"/>
            </p:cNvSpPr>
            <p:nvPr/>
          </p:nvSpPr>
          <p:spPr bwMode="auto">
            <a:xfrm>
              <a:off x="0" y="6643688"/>
              <a:ext cx="52562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000" b="0" i="1" dirty="0">
                  <a:latin typeface="Albertus" pitchFamily="34" charset="0"/>
                </a:rPr>
                <a:t>Tibor Kibèdi, Dep. of Nuclear Physics, Australian National University</a:t>
              </a:r>
            </a:p>
          </p:txBody>
        </p:sp>
        <p:sp>
          <p:nvSpPr>
            <p:cNvPr id="5" name="Text Box 93"/>
            <p:cNvSpPr txBox="1">
              <a:spLocks noChangeArrowheads="1"/>
            </p:cNvSpPr>
            <p:nvPr/>
          </p:nvSpPr>
          <p:spPr bwMode="auto">
            <a:xfrm>
              <a:off x="5364163" y="6643688"/>
              <a:ext cx="37798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/>
              <a:r>
                <a:rPr lang="en-AU" sz="1000" b="0" i="1" dirty="0" smtClean="0">
                  <a:latin typeface="Albertus" pitchFamily="34" charset="0"/>
                </a:rPr>
                <a:t>20th NSDD, Kuwait, 27 – 31 January 2013</a:t>
              </a:r>
              <a:endParaRPr lang="en-US" sz="1000" dirty="0">
                <a:latin typeface="Albertus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0" y="6643688"/>
            <a:ext cx="9144001" cy="244475"/>
            <a:chOff x="0" y="6643688"/>
            <a:chExt cx="9144001" cy="244475"/>
          </a:xfrm>
        </p:grpSpPr>
        <p:sp>
          <p:nvSpPr>
            <p:cNvPr id="5" name="Text Box 92"/>
            <p:cNvSpPr txBox="1">
              <a:spLocks noChangeArrowheads="1"/>
            </p:cNvSpPr>
            <p:nvPr/>
          </p:nvSpPr>
          <p:spPr bwMode="auto">
            <a:xfrm>
              <a:off x="0" y="6643688"/>
              <a:ext cx="52562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000" b="0" i="1" dirty="0">
                  <a:latin typeface="Albertus" pitchFamily="34" charset="0"/>
                </a:rPr>
                <a:t>Tibor Kibèdi, Dep. of Nuclear Physics, Australian National University</a:t>
              </a:r>
            </a:p>
          </p:txBody>
        </p:sp>
        <p:sp>
          <p:nvSpPr>
            <p:cNvPr id="6" name="Text Box 93"/>
            <p:cNvSpPr txBox="1">
              <a:spLocks noChangeArrowheads="1"/>
            </p:cNvSpPr>
            <p:nvPr/>
          </p:nvSpPr>
          <p:spPr bwMode="auto">
            <a:xfrm>
              <a:off x="5364163" y="6643688"/>
              <a:ext cx="37798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/>
              <a:r>
                <a:rPr lang="en-AU" sz="1000" b="0" i="1" dirty="0" smtClean="0">
                  <a:latin typeface="Albertus" pitchFamily="34" charset="0"/>
                </a:rPr>
                <a:t>20th NSDD, Kuwait, 27 – 31 January 2013</a:t>
              </a:r>
              <a:endParaRPr lang="en-US" sz="1000" dirty="0">
                <a:latin typeface="Albertus" pitchFamily="34" charset="0"/>
              </a:endParaRPr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04975" y="228600"/>
            <a:ext cx="74390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err="1" smtClean="0">
                <a:solidFill>
                  <a:srgbClr val="BCA638"/>
                </a:solidFill>
                <a:latin typeface="Tekton Pro" pitchFamily="34" charset="0"/>
                <a:ea typeface="+mj-ea"/>
                <a:cs typeface="+mj-cs"/>
              </a:rPr>
              <a:t>BrIcc</a:t>
            </a:r>
            <a:r>
              <a:rPr lang="en-US" b="1" kern="0" dirty="0" smtClean="0">
                <a:solidFill>
                  <a:srgbClr val="BCA638"/>
                </a:solidFill>
                <a:latin typeface="Tekton Pro" pitchFamily="34" charset="0"/>
                <a:ea typeface="+mj-ea"/>
                <a:cs typeface="+mj-cs"/>
              </a:rPr>
              <a:t> - Theoretical conversion coefficients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BCA638"/>
              </a:solidFill>
              <a:effectLst/>
              <a:uLnTx/>
              <a:uFillTx/>
              <a:latin typeface="Tekton Pro" pitchFamily="34" charset="0"/>
              <a:ea typeface="+mj-ea"/>
              <a:cs typeface="+mj-cs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0" y="119190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AU" sz="2000" b="1" dirty="0" smtClean="0">
                <a:latin typeface="Tekton Pro" pitchFamily="34" charset="0"/>
              </a:rPr>
              <a:t> </a:t>
            </a:r>
            <a:r>
              <a:rPr lang="en-US" sz="2000" b="1" dirty="0"/>
              <a:t>Conversion coefficients for </a:t>
            </a:r>
            <a:r>
              <a:rPr lang="en-US" sz="2000" b="1" dirty="0" err="1"/>
              <a:t>superheavy</a:t>
            </a:r>
            <a:r>
              <a:rPr lang="en-US" sz="2000" b="1" dirty="0"/>
              <a:t> elements </a:t>
            </a:r>
            <a:endParaRPr lang="en-US" sz="2000" b="1" dirty="0" smtClean="0"/>
          </a:p>
          <a:p>
            <a:pPr lvl="1"/>
            <a:r>
              <a:rPr lang="en-US" sz="1400" b="1" dirty="0" smtClean="0"/>
              <a:t>(</a:t>
            </a:r>
            <a:r>
              <a:rPr lang="en-US" sz="1400" b="1" dirty="0"/>
              <a:t>with M. B. </a:t>
            </a:r>
            <a:r>
              <a:rPr lang="en-US" sz="1400" b="1" dirty="0" err="1"/>
              <a:t>Trzhaskovskaya</a:t>
            </a:r>
            <a:r>
              <a:rPr lang="en-US" sz="1400" b="1" dirty="0"/>
              <a:t>, P.N.P.I. </a:t>
            </a:r>
            <a:r>
              <a:rPr lang="en-US" sz="1400" b="1" dirty="0" err="1"/>
              <a:t>Gatchina</a:t>
            </a:r>
            <a:r>
              <a:rPr lang="en-US" sz="1400" b="1" dirty="0"/>
              <a:t>, M. Gupta, </a:t>
            </a:r>
            <a:r>
              <a:rPr lang="en-US" sz="1400" b="1" dirty="0" err="1"/>
              <a:t>Manipal</a:t>
            </a:r>
            <a:r>
              <a:rPr lang="en-US" sz="1400" b="1" dirty="0"/>
              <a:t> Univ., </a:t>
            </a:r>
            <a:r>
              <a:rPr lang="en-US" sz="1400" b="1" dirty="0" err="1"/>
              <a:t>Manipal</a:t>
            </a:r>
            <a:r>
              <a:rPr lang="en-US" sz="1400" b="1" dirty="0"/>
              <a:t> and. A.E. </a:t>
            </a:r>
            <a:r>
              <a:rPr lang="en-US" sz="1400" b="1" dirty="0" err="1"/>
              <a:t>Stuchery</a:t>
            </a:r>
            <a:r>
              <a:rPr lang="en-US" sz="1400" b="1" dirty="0"/>
              <a:t>, ANU</a:t>
            </a:r>
            <a:r>
              <a:rPr lang="en-US" sz="1400" b="1" dirty="0" smtClean="0"/>
              <a:t>)</a:t>
            </a:r>
            <a:endParaRPr lang="en-AU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4" b="50647"/>
          <a:stretch/>
        </p:blipFill>
        <p:spPr>
          <a:xfrm>
            <a:off x="4571999" y="2153989"/>
            <a:ext cx="4753619" cy="27997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10736" y="3084395"/>
            <a:ext cx="1733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2012Ki04</a:t>
            </a:r>
            <a:endParaRPr lang="en-A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4" r="50000" b="61791"/>
          <a:stretch/>
        </p:blipFill>
        <p:spPr>
          <a:xfrm>
            <a:off x="995052" y="3380426"/>
            <a:ext cx="3704903" cy="326326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" y="2022903"/>
            <a:ext cx="48313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sz="1400" dirty="0" smtClean="0">
                <a:cs typeface="Times New Roman"/>
              </a:rPr>
              <a:t>Theoretical DF atomic binding energies with semi-empirical corrections: </a:t>
            </a:r>
            <a:r>
              <a:rPr lang="en-AU" sz="1400" u="sng" dirty="0" smtClean="0">
                <a:cs typeface="Times New Roman"/>
              </a:rPr>
              <a:t>new calculations with </a:t>
            </a:r>
            <a:r>
              <a:rPr lang="en-AU" sz="1400" u="sng" dirty="0" err="1"/>
              <a:t>Breit</a:t>
            </a:r>
            <a:r>
              <a:rPr lang="en-AU" sz="1400" u="sng" dirty="0"/>
              <a:t> electron interaction and QED </a:t>
            </a:r>
            <a:r>
              <a:rPr lang="en-AU" sz="1400" u="sng" dirty="0" smtClean="0"/>
              <a:t>corrections are needed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1400" dirty="0" smtClean="0">
                <a:cs typeface="Times New Roman"/>
              </a:rPr>
              <a:t>Tables will be incorporated into </a:t>
            </a:r>
            <a:r>
              <a:rPr lang="en-AU" sz="1400" dirty="0" err="1" smtClean="0">
                <a:cs typeface="Times New Roman"/>
              </a:rPr>
              <a:t>BrIcc</a:t>
            </a:r>
            <a:r>
              <a:rPr lang="en-AU" sz="1400" dirty="0" smtClean="0">
                <a:cs typeface="Times New Roman"/>
              </a:rPr>
              <a:t> V3.0</a:t>
            </a:r>
          </a:p>
          <a:p>
            <a:pPr marL="742950" lvl="1" indent="-285750">
              <a:buFontTx/>
              <a:buChar char="-"/>
            </a:pPr>
            <a:endParaRPr lang="en-AU" sz="1400" dirty="0"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9" t="61691" r="33864" b="5871"/>
          <a:stretch/>
        </p:blipFill>
        <p:spPr>
          <a:xfrm>
            <a:off x="4299241" y="3245395"/>
            <a:ext cx="4767071" cy="3398293"/>
          </a:xfrm>
          <a:prstGeom prst="rect">
            <a:avLst/>
          </a:prstGeom>
        </p:spPr>
      </p:pic>
      <p:grpSp>
        <p:nvGrpSpPr>
          <p:cNvPr id="2" name="Group 3"/>
          <p:cNvGrpSpPr/>
          <p:nvPr/>
        </p:nvGrpSpPr>
        <p:grpSpPr>
          <a:xfrm>
            <a:off x="0" y="6643688"/>
            <a:ext cx="9144001" cy="244475"/>
            <a:chOff x="0" y="6643688"/>
            <a:chExt cx="9144001" cy="244475"/>
          </a:xfrm>
        </p:grpSpPr>
        <p:sp>
          <p:nvSpPr>
            <p:cNvPr id="5" name="Text Box 92"/>
            <p:cNvSpPr txBox="1">
              <a:spLocks noChangeArrowheads="1"/>
            </p:cNvSpPr>
            <p:nvPr/>
          </p:nvSpPr>
          <p:spPr bwMode="auto">
            <a:xfrm>
              <a:off x="0" y="6643688"/>
              <a:ext cx="52562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000" b="0" i="1" dirty="0">
                  <a:latin typeface="Albertus" pitchFamily="34" charset="0"/>
                </a:rPr>
                <a:t>Tibor Kibèdi, Dep. of Nuclear Physics, Australian National University</a:t>
              </a:r>
            </a:p>
          </p:txBody>
        </p:sp>
        <p:sp>
          <p:nvSpPr>
            <p:cNvPr id="6" name="Text Box 93"/>
            <p:cNvSpPr txBox="1">
              <a:spLocks noChangeArrowheads="1"/>
            </p:cNvSpPr>
            <p:nvPr/>
          </p:nvSpPr>
          <p:spPr bwMode="auto">
            <a:xfrm>
              <a:off x="5364163" y="6643688"/>
              <a:ext cx="37798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/>
              <a:r>
                <a:rPr lang="en-AU" sz="1000" b="0" i="1" dirty="0" smtClean="0">
                  <a:latin typeface="Albertus" pitchFamily="34" charset="0"/>
                </a:rPr>
                <a:t>20th NSDD, Kuwait, 27 – 31 January 2013</a:t>
              </a:r>
              <a:endParaRPr lang="en-US" sz="1000" dirty="0">
                <a:latin typeface="Albertus" pitchFamily="34" charset="0"/>
              </a:endParaRP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0" y="1191906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AU" sz="2000" b="1" dirty="0" smtClean="0">
                <a:latin typeface="Tekton Pro" pitchFamily="34" charset="0"/>
              </a:rPr>
              <a:t> </a:t>
            </a:r>
            <a:r>
              <a:rPr lang="en-US" sz="2000" b="1" dirty="0" err="1" smtClean="0"/>
              <a:t>BrIcc</a:t>
            </a:r>
            <a:r>
              <a:rPr lang="en-US" sz="2000" b="1" dirty="0" smtClean="0"/>
              <a:t> – v2.3 (2-Oct-2012)</a:t>
            </a:r>
          </a:p>
          <a:p>
            <a:pPr marL="536575" lvl="1" indent="-27463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/>
              <a:t>Different default MR values when no MR is given (with </a:t>
            </a:r>
            <a:r>
              <a:rPr lang="en-US" sz="1400" b="1" dirty="0" err="1" smtClean="0"/>
              <a:t>Balraj</a:t>
            </a:r>
            <a:r>
              <a:rPr lang="en-US" sz="1400" b="1" dirty="0" smtClean="0"/>
              <a:t> Singh, McMaster) </a:t>
            </a:r>
          </a:p>
          <a:p>
            <a:pPr marL="536575" lvl="1" indent="-27463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/>
              <a:t>MR=1.o </a:t>
            </a:r>
            <a:r>
              <a:rPr lang="en-US" sz="1400" b="1" dirty="0"/>
              <a:t>for E2/M1 and </a:t>
            </a:r>
            <a:r>
              <a:rPr lang="en-US" sz="1400" b="1" dirty="0" smtClean="0"/>
              <a:t>E3/M2; MR=0.1 for the rest</a:t>
            </a:r>
          </a:p>
          <a:p>
            <a:pPr marL="536575" lvl="1" indent="-27463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/>
              <a:t>MERGE operation and documentation improved</a:t>
            </a:r>
          </a:p>
          <a:p>
            <a:pPr marL="536575" lvl="1" indent="-27463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/>
              <a:t>Windows/Linux/</a:t>
            </a:r>
            <a:r>
              <a:rPr lang="en-US" sz="1400" b="1" dirty="0" err="1" smtClean="0"/>
              <a:t>Machintosh</a:t>
            </a:r>
            <a:r>
              <a:rPr lang="en-US" sz="1400" b="1" dirty="0" smtClean="0"/>
              <a:t> supported</a:t>
            </a:r>
          </a:p>
          <a:p>
            <a:pPr marL="742950" lvl="1" indent="-285750">
              <a:spcAft>
                <a:spcPts val="1200"/>
              </a:spcAft>
              <a:buFont typeface="Wingdings" pitchFamily="2" charset="2"/>
              <a:buChar char="§"/>
            </a:pPr>
            <a:endParaRPr lang="en-US" sz="1400" b="1" dirty="0" smtClean="0"/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Ø"/>
            </a:pPr>
            <a:r>
              <a:rPr lang="en-AU" sz="2000" dirty="0" err="1" smtClean="0"/>
              <a:t>BrIccMixing</a:t>
            </a:r>
            <a:r>
              <a:rPr lang="en-AU" sz="2000" dirty="0" smtClean="0"/>
              <a:t> – v2.3 (2-Oct-2012)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" y="4129264"/>
            <a:ext cx="440822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 lvl="1" indent="-27622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/>
              <a:t>Windows/Linux/</a:t>
            </a:r>
            <a:r>
              <a:rPr lang="en-US" sz="1400" b="1" dirty="0" err="1" smtClean="0"/>
              <a:t>Machintosh</a:t>
            </a:r>
            <a:r>
              <a:rPr lang="en-US" sz="1400" b="1" dirty="0" smtClean="0"/>
              <a:t> using GNUPLOT</a:t>
            </a:r>
          </a:p>
          <a:p>
            <a:pPr marL="538163" lvl="1" indent="-27622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/>
              <a:t>MR values deduced from subshell CE intensity ratios need to be reviewed! </a:t>
            </a:r>
            <a:r>
              <a:rPr lang="en-US" sz="1400" b="1" dirty="0"/>
              <a:t> </a:t>
            </a:r>
            <a:r>
              <a:rPr lang="en-US" sz="1400" b="1" dirty="0" smtClean="0"/>
              <a:t>    </a:t>
            </a:r>
            <a:r>
              <a:rPr lang="en-US" sz="1400" b="1" dirty="0" smtClean="0"/>
              <a:t>With </a:t>
            </a:r>
            <a:r>
              <a:rPr lang="en-US" sz="1400" b="1" dirty="0" err="1" smtClean="0"/>
              <a:t>BrIcc</a:t>
            </a:r>
            <a:r>
              <a:rPr lang="en-US" sz="1400" b="1" dirty="0" smtClean="0"/>
              <a:t> theoretical ICC`s often </a:t>
            </a:r>
            <a:r>
              <a:rPr lang="en-US" sz="1400" b="1" dirty="0" smtClean="0"/>
              <a:t>changed</a:t>
            </a:r>
          </a:p>
          <a:p>
            <a:pPr marL="538163" lvl="1" indent="-27622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/>
              <a:t>Comments and suggestions are welcome</a:t>
            </a:r>
            <a:endParaRPr lang="en-US" sz="1400" b="1" dirty="0"/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§"/>
            </a:pPr>
            <a:endParaRPr lang="en-AU" sz="20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704975" y="228600"/>
            <a:ext cx="74390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err="1" smtClean="0">
                <a:solidFill>
                  <a:srgbClr val="BCA638"/>
                </a:solidFill>
                <a:latin typeface="Tekton Pro" pitchFamily="34" charset="0"/>
                <a:ea typeface="+mj-ea"/>
                <a:cs typeface="+mj-cs"/>
              </a:rPr>
              <a:t>BrIcc</a:t>
            </a:r>
            <a:r>
              <a:rPr lang="en-US" b="1" kern="0" dirty="0" smtClean="0">
                <a:solidFill>
                  <a:srgbClr val="BCA638"/>
                </a:solidFill>
                <a:latin typeface="Tekton Pro" pitchFamily="34" charset="0"/>
                <a:ea typeface="+mj-ea"/>
                <a:cs typeface="+mj-cs"/>
              </a:rPr>
              <a:t> - Theoretical conversion coefficients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BCA638"/>
              </a:solidFill>
              <a:effectLst/>
              <a:uLnTx/>
              <a:uFillTx/>
              <a:latin typeface="Tekton Pro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29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0" y="6643688"/>
            <a:ext cx="9144001" cy="244475"/>
            <a:chOff x="0" y="6643688"/>
            <a:chExt cx="9144001" cy="244475"/>
          </a:xfrm>
        </p:grpSpPr>
        <p:sp>
          <p:nvSpPr>
            <p:cNvPr id="5" name="Text Box 92"/>
            <p:cNvSpPr txBox="1">
              <a:spLocks noChangeArrowheads="1"/>
            </p:cNvSpPr>
            <p:nvPr/>
          </p:nvSpPr>
          <p:spPr bwMode="auto">
            <a:xfrm>
              <a:off x="0" y="6643688"/>
              <a:ext cx="52562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000" b="0" i="1" dirty="0">
                  <a:latin typeface="Albertus" pitchFamily="34" charset="0"/>
                </a:rPr>
                <a:t>Tibor Kibèdi, Dep. of Nuclear Physics, Australian National University</a:t>
              </a:r>
            </a:p>
          </p:txBody>
        </p:sp>
        <p:sp>
          <p:nvSpPr>
            <p:cNvPr id="6" name="Text Box 93"/>
            <p:cNvSpPr txBox="1">
              <a:spLocks noChangeArrowheads="1"/>
            </p:cNvSpPr>
            <p:nvPr/>
          </p:nvSpPr>
          <p:spPr bwMode="auto">
            <a:xfrm>
              <a:off x="5364163" y="6643688"/>
              <a:ext cx="37798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/>
              <a:r>
                <a:rPr lang="en-AU" sz="1000" b="0" i="1" dirty="0" smtClean="0">
                  <a:latin typeface="Albertus" pitchFamily="34" charset="0"/>
                </a:rPr>
                <a:t>20th NSDD, Kuwait, 27 – 31 January 2013</a:t>
              </a:r>
              <a:endParaRPr lang="en-US" sz="1000" dirty="0">
                <a:latin typeface="Albertus" pitchFamily="34" charset="0"/>
              </a:endParaRP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0" y="116461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AU" sz="2000" b="1" dirty="0" smtClean="0">
                <a:latin typeface="Tekton Pro" pitchFamily="34" charset="0"/>
              </a:rPr>
              <a:t> </a:t>
            </a:r>
            <a:r>
              <a:rPr lang="en-US" sz="2000" b="1" dirty="0"/>
              <a:t>Electronic factors for E0 transitions </a:t>
            </a:r>
            <a:r>
              <a:rPr lang="en-US" sz="1400" b="1" dirty="0"/>
              <a:t>(with G. </a:t>
            </a:r>
            <a:r>
              <a:rPr lang="en-US" sz="1400" b="1" dirty="0" err="1"/>
              <a:t>Gosselin</a:t>
            </a:r>
            <a:r>
              <a:rPr lang="en-US" sz="1400" b="1" dirty="0"/>
              <a:t>, V. </a:t>
            </a:r>
            <a:r>
              <a:rPr lang="en-US" sz="1400" b="1" dirty="0" err="1"/>
              <a:t>Meot</a:t>
            </a:r>
            <a:r>
              <a:rPr lang="en-US" sz="1400" b="1" dirty="0"/>
              <a:t>, and M. Pascal, CEA, </a:t>
            </a:r>
            <a:r>
              <a:rPr lang="en-US" sz="1400" b="1" dirty="0" err="1"/>
              <a:t>Saclay</a:t>
            </a:r>
            <a:r>
              <a:rPr lang="en-US" sz="1400" b="1" dirty="0"/>
              <a:t>)</a:t>
            </a:r>
            <a:endParaRPr lang="en-AU" sz="1400" dirty="0"/>
          </a:p>
          <a:p>
            <a:pPr lvl="1">
              <a:spcAft>
                <a:spcPts val="1200"/>
              </a:spcAft>
            </a:pPr>
            <a:endParaRPr lang="en-US" sz="14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-29029" y="1995608"/>
            <a:ext cx="51893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 lvl="1" indent="-27622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/>
              <a:t>Z=10-95, E=1-600 </a:t>
            </a:r>
            <a:r>
              <a:rPr lang="en-US" sz="1400" b="1" dirty="0" err="1" smtClean="0"/>
              <a:t>keV</a:t>
            </a:r>
            <a:r>
              <a:rPr lang="en-US" sz="1400" b="1" dirty="0" smtClean="0"/>
              <a:t> tables compiled and tested </a:t>
            </a:r>
          </a:p>
          <a:p>
            <a:pPr marL="538163" lvl="1" indent="-27622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/>
              <a:t>Ω</a:t>
            </a:r>
            <a:r>
              <a:rPr lang="en-US" sz="1400" b="1" baseline="-25000" dirty="0" smtClean="0"/>
              <a:t>CE</a:t>
            </a:r>
            <a:r>
              <a:rPr lang="en-US" sz="1400" b="1" dirty="0" smtClean="0"/>
              <a:t>(E0) values and ratios are compared previous calculations (1969Ha61, 1970Be87</a:t>
            </a:r>
            <a:r>
              <a:rPr lang="en-US" sz="1400" b="1" dirty="0"/>
              <a:t>,</a:t>
            </a:r>
            <a:r>
              <a:rPr lang="en-US" sz="1400" b="1" dirty="0" smtClean="0"/>
              <a:t> 1986PaZM)</a:t>
            </a:r>
          </a:p>
          <a:p>
            <a:pPr marL="538163" lvl="1" indent="-27622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/>
              <a:t>New horizontal evaluation of ratios of experimental Ω</a:t>
            </a:r>
            <a:r>
              <a:rPr lang="en-US" sz="1400" b="1" baseline="-25000" dirty="0" smtClean="0"/>
              <a:t>CE</a:t>
            </a:r>
            <a:r>
              <a:rPr lang="en-US" sz="1400" b="1" dirty="0" smtClean="0"/>
              <a:t>(E0</a:t>
            </a:r>
            <a:r>
              <a:rPr lang="en-US" sz="1400" b="1" dirty="0"/>
              <a:t>)</a:t>
            </a:r>
            <a:endParaRPr lang="en-US" sz="1400" b="1" dirty="0" smtClean="0"/>
          </a:p>
          <a:p>
            <a:pPr marL="538163" lvl="1" indent="-27622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/>
              <a:t>ADNDT publication &amp; ND2013 presentation</a:t>
            </a:r>
            <a:endParaRPr lang="en-US" sz="1400" b="1" dirty="0"/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§"/>
            </a:pPr>
            <a:endParaRPr lang="en-AU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1" y="3806842"/>
            <a:ext cx="4049486" cy="29034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511" y="1520048"/>
            <a:ext cx="3846285" cy="5107948"/>
          </a:xfrm>
          <a:prstGeom prst="rect">
            <a:avLst/>
          </a:prstGeom>
        </p:spPr>
      </p:pic>
      <p:graphicFrame>
        <p:nvGraphicFramePr>
          <p:cNvPr id="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443474"/>
              </p:ext>
            </p:extLst>
          </p:nvPr>
        </p:nvGraphicFramePr>
        <p:xfrm>
          <a:off x="2202996" y="1549381"/>
          <a:ext cx="2578554" cy="446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5" imgW="1828800" imgH="317160" progId="Equation.3">
                  <p:embed/>
                </p:oleObj>
              </mc:Choice>
              <mc:Fallback>
                <p:oleObj name="Equation" r:id="rId5" imgW="18288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2996" y="1549381"/>
                        <a:ext cx="2578554" cy="446227"/>
                      </a:xfrm>
                      <a:prstGeom prst="rect">
                        <a:avLst/>
                      </a:prstGeom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ln w="2222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285299" y="5922231"/>
            <a:ext cx="235001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How accurate are they?</a:t>
            </a:r>
            <a:endParaRPr lang="en-AU" sz="1600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704975" y="228600"/>
            <a:ext cx="74390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err="1" smtClean="0">
                <a:solidFill>
                  <a:srgbClr val="BCA638"/>
                </a:solidFill>
                <a:latin typeface="Tekton Pro" pitchFamily="34" charset="0"/>
                <a:ea typeface="+mj-ea"/>
                <a:cs typeface="+mj-cs"/>
              </a:rPr>
              <a:t>BrIcc</a:t>
            </a:r>
            <a:r>
              <a:rPr lang="en-US" b="1" kern="0" dirty="0" smtClean="0">
                <a:solidFill>
                  <a:srgbClr val="BCA638"/>
                </a:solidFill>
                <a:latin typeface="Tekton Pro" pitchFamily="34" charset="0"/>
                <a:ea typeface="+mj-ea"/>
                <a:cs typeface="+mj-cs"/>
              </a:rPr>
              <a:t> - Theoretical conversion coefficients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BCA638"/>
              </a:solidFill>
              <a:effectLst/>
              <a:uLnTx/>
              <a:uFillTx/>
              <a:latin typeface="Tekton Pro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789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0" y="6643688"/>
            <a:ext cx="9144001" cy="244475"/>
            <a:chOff x="0" y="6643688"/>
            <a:chExt cx="9144001" cy="244475"/>
          </a:xfrm>
        </p:grpSpPr>
        <p:sp>
          <p:nvSpPr>
            <p:cNvPr id="5" name="Text Box 92"/>
            <p:cNvSpPr txBox="1">
              <a:spLocks noChangeArrowheads="1"/>
            </p:cNvSpPr>
            <p:nvPr/>
          </p:nvSpPr>
          <p:spPr bwMode="auto">
            <a:xfrm>
              <a:off x="0" y="6643688"/>
              <a:ext cx="52562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000" b="0" i="1" dirty="0">
                  <a:latin typeface="Albertus" pitchFamily="34" charset="0"/>
                </a:rPr>
                <a:t>Tibor Kibèdi, Dep. of Nuclear Physics, Australian National University</a:t>
              </a:r>
            </a:p>
          </p:txBody>
        </p:sp>
        <p:sp>
          <p:nvSpPr>
            <p:cNvPr id="6" name="Text Box 93"/>
            <p:cNvSpPr txBox="1">
              <a:spLocks noChangeArrowheads="1"/>
            </p:cNvSpPr>
            <p:nvPr/>
          </p:nvSpPr>
          <p:spPr bwMode="auto">
            <a:xfrm>
              <a:off x="5364163" y="6643688"/>
              <a:ext cx="37798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/>
              <a:r>
                <a:rPr lang="en-AU" sz="1000" b="0" i="1" dirty="0" smtClean="0">
                  <a:latin typeface="Albertus" pitchFamily="34" charset="0"/>
                </a:rPr>
                <a:t>20th NSDD, Kuwait, 27 – 31 January 2013</a:t>
              </a:r>
              <a:endParaRPr lang="en-US" sz="1000" dirty="0">
                <a:latin typeface="Albertus" pitchFamily="34" charset="0"/>
              </a:endParaRP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130628" y="1164611"/>
            <a:ext cx="901337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Tekton Pro" pitchFamily="34" charset="0"/>
              </a:rPr>
              <a:t> </a:t>
            </a:r>
            <a:r>
              <a:rPr lang="en-US" sz="2000" b="1" dirty="0"/>
              <a:t>Mass chain evaluations</a:t>
            </a:r>
            <a:endParaRPr lang="en-AU" sz="2000" dirty="0"/>
          </a:p>
          <a:p>
            <a:r>
              <a:rPr lang="en-US" sz="2000" dirty="0"/>
              <a:t>The ANU has primary responsibilities for A=172-175:</a:t>
            </a:r>
            <a:endParaRPr lang="en-AU" sz="20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en-AU" sz="2000" dirty="0"/>
              <a:t>A172 with C. </a:t>
            </a:r>
            <a:r>
              <a:rPr lang="en-AU" sz="2000" dirty="0" err="1"/>
              <a:t>Baglin</a:t>
            </a:r>
            <a:r>
              <a:rPr lang="en-AU" sz="2000" dirty="0"/>
              <a:t> </a:t>
            </a:r>
            <a:r>
              <a:rPr lang="en-AU" sz="2000" dirty="0" smtClean="0"/>
              <a:t>(evaluation continued)</a:t>
            </a:r>
            <a:endParaRPr lang="en-AU" sz="20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en-AU" sz="2000" dirty="0" smtClean="0"/>
              <a:t>A174 </a:t>
            </a:r>
            <a:r>
              <a:rPr lang="en-AU" sz="2000" dirty="0"/>
              <a:t>with F.G. </a:t>
            </a:r>
            <a:r>
              <a:rPr lang="en-AU" sz="2000" dirty="0" err="1"/>
              <a:t>Kondev</a:t>
            </a:r>
            <a:r>
              <a:rPr lang="en-AU" sz="2000" dirty="0"/>
              <a:t> (ANL) and H. </a:t>
            </a:r>
            <a:r>
              <a:rPr lang="en-AU" sz="2000" dirty="0" err="1"/>
              <a:t>Xiaolong</a:t>
            </a:r>
            <a:r>
              <a:rPr lang="en-AU" sz="2000" dirty="0"/>
              <a:t> (CIAE, China) (evaluation started</a:t>
            </a:r>
            <a:r>
              <a:rPr lang="en-AU" sz="2000" dirty="0" smtClean="0"/>
              <a:t>)</a:t>
            </a:r>
            <a:endParaRPr lang="en-US" sz="1400" b="1" dirty="0"/>
          </a:p>
          <a:p>
            <a:pPr marL="342900" lvl="0" indent="-342900">
              <a:buFont typeface="Wingdings" pitchFamily="2" charset="2"/>
              <a:buChar char="Ø"/>
            </a:pPr>
            <a:endParaRPr lang="en-US" sz="1400" b="1" dirty="0" smtClean="0"/>
          </a:p>
          <a:p>
            <a:r>
              <a:rPr lang="en-US" sz="2000" b="1" dirty="0"/>
              <a:t>Tables of </a:t>
            </a:r>
            <a:r>
              <a:rPr lang="en-US" sz="2000" b="1" dirty="0" err="1"/>
              <a:t>Prolate</a:t>
            </a:r>
            <a:r>
              <a:rPr lang="en-US" sz="2000" b="1" dirty="0"/>
              <a:t> Deformed Nuclear K-Isomers </a:t>
            </a:r>
            <a:r>
              <a:rPr lang="en-US" sz="1600" b="1" dirty="0"/>
              <a:t>(with F.K. </a:t>
            </a:r>
            <a:r>
              <a:rPr lang="en-US" sz="1600" b="1" dirty="0" err="1"/>
              <a:t>Kondev</a:t>
            </a:r>
            <a:r>
              <a:rPr lang="en-US" sz="1600" b="1" dirty="0"/>
              <a:t>, ANL and G.D. </a:t>
            </a:r>
            <a:r>
              <a:rPr lang="en-US" sz="1600" b="1" dirty="0" err="1"/>
              <a:t>Dracoulis</a:t>
            </a:r>
            <a:r>
              <a:rPr lang="en-US" sz="1600" b="1" dirty="0"/>
              <a:t>, ANU)</a:t>
            </a:r>
            <a:endParaRPr lang="en-AU" sz="1600" dirty="0"/>
          </a:p>
          <a:p>
            <a:r>
              <a:rPr lang="en-US" sz="2000" dirty="0"/>
              <a:t>Adopted spectroscopic information on K-forbidden transitions depopulating high-K isomeric states in nuclei ranging from A&gt;100 has been deduced by critical evaluation of the available experimental data. Values of </a:t>
            </a:r>
            <a:r>
              <a:rPr lang="en-US" sz="2000" dirty="0" err="1"/>
              <a:t>f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dirty="0"/>
              <a:t>, the reduced hindrance factor per degree of K-</a:t>
            </a:r>
            <a:r>
              <a:rPr lang="en-US" sz="2000" dirty="0" err="1"/>
              <a:t>forbiddenness</a:t>
            </a:r>
            <a:r>
              <a:rPr lang="en-US" sz="2000" dirty="0"/>
              <a:t>, have been determined. The work was continued to collect primary experimental information from published works, conference proceedings and other sources. The evaluated information is stored in ENSDF format and </a:t>
            </a:r>
            <a:r>
              <a:rPr lang="en-US" sz="2000" dirty="0" err="1"/>
              <a:t>BrIcc</a:t>
            </a:r>
            <a:r>
              <a:rPr lang="en-US" sz="2000" dirty="0"/>
              <a:t> and a modified version of the RULER code is used for the analysis. The ANU responsible for the Z=74-75 isotopes.</a:t>
            </a:r>
            <a:endParaRPr lang="en-AU" sz="2000" dirty="0"/>
          </a:p>
          <a:p>
            <a:pPr marL="342900" lvl="0" indent="-342900">
              <a:buFont typeface="Wingdings" pitchFamily="2" charset="2"/>
              <a:buChar char="Ø"/>
            </a:pPr>
            <a:endParaRPr lang="en-AU" sz="2000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704975" y="228600"/>
            <a:ext cx="74390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BCA638"/>
                </a:solidFill>
                <a:latin typeface="Tekton Pro" pitchFamily="34" charset="0"/>
                <a:ea typeface="+mj-ea"/>
                <a:cs typeface="+mj-cs"/>
              </a:rPr>
              <a:t>Nuclear Structure evaluations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BCA638"/>
              </a:solidFill>
              <a:effectLst/>
              <a:uLnTx/>
              <a:uFillTx/>
              <a:latin typeface="Tekton Pro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29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0" y="6643688"/>
            <a:ext cx="9144001" cy="244475"/>
            <a:chOff x="0" y="6643688"/>
            <a:chExt cx="9144001" cy="244475"/>
          </a:xfrm>
        </p:grpSpPr>
        <p:sp>
          <p:nvSpPr>
            <p:cNvPr id="5" name="Text Box 92"/>
            <p:cNvSpPr txBox="1">
              <a:spLocks noChangeArrowheads="1"/>
            </p:cNvSpPr>
            <p:nvPr/>
          </p:nvSpPr>
          <p:spPr bwMode="auto">
            <a:xfrm>
              <a:off x="0" y="6643688"/>
              <a:ext cx="52562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000" b="0" i="1" dirty="0">
                  <a:latin typeface="Albertus" pitchFamily="34" charset="0"/>
                </a:rPr>
                <a:t>Tibor Kibèdi, Dep. of Nuclear Physics, Australian National University</a:t>
              </a:r>
            </a:p>
          </p:txBody>
        </p:sp>
        <p:sp>
          <p:nvSpPr>
            <p:cNvPr id="6" name="Text Box 93"/>
            <p:cNvSpPr txBox="1">
              <a:spLocks noChangeArrowheads="1"/>
            </p:cNvSpPr>
            <p:nvPr/>
          </p:nvSpPr>
          <p:spPr bwMode="auto">
            <a:xfrm>
              <a:off x="5364163" y="6643688"/>
              <a:ext cx="37798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/>
              <a:r>
                <a:rPr lang="en-AU" sz="1000" b="0" i="1" dirty="0" smtClean="0">
                  <a:latin typeface="Albertus" pitchFamily="34" charset="0"/>
                </a:rPr>
                <a:t>20th NSDD, Kuwait, 27 – 31 January 2013</a:t>
              </a:r>
              <a:endParaRPr lang="en-US" sz="1000" dirty="0">
                <a:latin typeface="Albertus" pitchFamily="34" charset="0"/>
              </a:endParaRP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0" y="11646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Tekton Pro" pitchFamily="34" charset="0"/>
              </a:rPr>
              <a:t> </a:t>
            </a:r>
            <a:r>
              <a:rPr lang="en-US" sz="2000" b="1" dirty="0" smtClean="0"/>
              <a:t>New model to evaluate atomic radiation in nuclear decay </a:t>
            </a:r>
          </a:p>
          <a:p>
            <a:pPr lvl="1"/>
            <a:r>
              <a:rPr lang="en-US" sz="1600" dirty="0" smtClean="0"/>
              <a:t>with A.E. </a:t>
            </a:r>
            <a:r>
              <a:rPr lang="en-US" sz="1600" dirty="0" err="1" smtClean="0"/>
              <a:t>Stuchbery</a:t>
            </a:r>
            <a:r>
              <a:rPr lang="en-US" sz="1600" dirty="0" smtClean="0"/>
              <a:t>, B.Q. Lee, K. Robinson (ANU), F.G. </a:t>
            </a:r>
            <a:r>
              <a:rPr lang="en-US" sz="1600" dirty="0" err="1" smtClean="0"/>
              <a:t>Kondev</a:t>
            </a:r>
            <a:r>
              <a:rPr lang="en-US" sz="1600" dirty="0" smtClean="0"/>
              <a:t> (ANL</a:t>
            </a:r>
            <a:r>
              <a:rPr lang="en-US" sz="1600" dirty="0" smtClean="0"/>
              <a:t>)</a:t>
            </a:r>
            <a:endParaRPr lang="en-US" sz="1600" dirty="0" smtClean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704975" y="228600"/>
            <a:ext cx="74390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BCA638"/>
                </a:solidFill>
                <a:latin typeface="Tekton Pro" pitchFamily="34" charset="0"/>
                <a:ea typeface="+mj-ea"/>
                <a:cs typeface="+mj-cs"/>
              </a:rPr>
              <a:t>Other activities and future directions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BCA638"/>
              </a:solidFill>
              <a:effectLst/>
              <a:uLnTx/>
              <a:uFillTx/>
              <a:latin typeface="Tekton Pro" pitchFamily="34" charset="0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" t="4445" r="6008" b="88241"/>
          <a:stretch/>
        </p:blipFill>
        <p:spPr>
          <a:xfrm>
            <a:off x="5364163" y="1810943"/>
            <a:ext cx="4951268" cy="5512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54082" y="1917295"/>
            <a:ext cx="1609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/>
              <a:t>2012Le09</a:t>
            </a:r>
            <a:endParaRPr lang="en-AU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1810942"/>
            <a:ext cx="53641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180975">
              <a:buFont typeface="Arial" pitchFamily="34" charset="0"/>
              <a:buChar char="•"/>
            </a:pPr>
            <a:r>
              <a:rPr lang="en-US" sz="1600" dirty="0" smtClean="0"/>
              <a:t>See presentations </a:t>
            </a:r>
            <a:r>
              <a:rPr lang="en-US" sz="1600" dirty="0" smtClean="0"/>
              <a:t>by </a:t>
            </a:r>
            <a:r>
              <a:rPr lang="en-US" sz="1600" dirty="0" smtClean="0"/>
              <a:t>A</a:t>
            </a:r>
            <a:r>
              <a:rPr lang="en-US" sz="1600" dirty="0" smtClean="0"/>
              <a:t>. Nichols, </a:t>
            </a:r>
            <a:r>
              <a:rPr lang="en-US" sz="1600" dirty="0" smtClean="0"/>
              <a:t>and T</a:t>
            </a:r>
            <a:r>
              <a:rPr lang="en-US" sz="1600" dirty="0" smtClean="0"/>
              <a:t>. </a:t>
            </a:r>
            <a:r>
              <a:rPr lang="en-US" sz="1600" dirty="0" err="1" smtClean="0"/>
              <a:t>Kibedi</a:t>
            </a:r>
            <a:r>
              <a:rPr lang="en-US" sz="1600" dirty="0" smtClean="0"/>
              <a:t>  </a:t>
            </a:r>
            <a:r>
              <a:rPr lang="en-US" sz="1600" dirty="0" smtClean="0"/>
              <a:t>later this week</a:t>
            </a:r>
          </a:p>
          <a:p>
            <a:pPr marL="266700" lvl="1" indent="-180975">
              <a:buFont typeface="Arial" pitchFamily="34" charset="0"/>
              <a:buChar char="•"/>
            </a:pPr>
            <a:r>
              <a:rPr lang="en-AU" sz="1600" dirty="0"/>
              <a:t>Coordinated Research Project (CRP)  on "Nuclear data for charged-particle monitor reactions and medical isotope production"</a:t>
            </a:r>
            <a:endParaRPr lang="en-US" sz="1600" dirty="0" smtClean="0"/>
          </a:p>
          <a:p>
            <a:pPr marL="266700" lvl="1" indent="-180975">
              <a:buFont typeface="Arial" pitchFamily="34" charset="0"/>
              <a:buChar char="•"/>
            </a:pPr>
            <a:r>
              <a:rPr lang="en-US" sz="1600" dirty="0" smtClean="0"/>
              <a:t>ND2013 presentation</a:t>
            </a:r>
            <a:endParaRPr lang="en-AU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9" b="65555"/>
          <a:stretch/>
        </p:blipFill>
        <p:spPr>
          <a:xfrm>
            <a:off x="4973781" y="2227868"/>
            <a:ext cx="4798869" cy="106680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" y="3536336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Tekton Pro" pitchFamily="34" charset="0"/>
              </a:rPr>
              <a:t> </a:t>
            </a:r>
            <a:r>
              <a:rPr lang="en-US" sz="2000" b="1" dirty="0" smtClean="0"/>
              <a:t>Presentations on workshops and meetings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"Frontiers of Nuclear Data Physics and Related Applications</a:t>
            </a:r>
            <a:r>
              <a:rPr lang="en-US" sz="1400" dirty="0" smtClean="0"/>
              <a:t>"</a:t>
            </a:r>
            <a:endParaRPr lang="en-AU" sz="1400" dirty="0"/>
          </a:p>
          <a:p>
            <a:pPr lvl="1" indent="-95250"/>
            <a:r>
              <a:rPr lang="en-US" sz="1400" dirty="0"/>
              <a:t>Faculty of Science, King </a:t>
            </a:r>
            <a:r>
              <a:rPr lang="en-US" sz="1400" dirty="0" err="1"/>
              <a:t>Abdulaziz</a:t>
            </a:r>
            <a:r>
              <a:rPr lang="en-US" sz="1400" dirty="0"/>
              <a:t> University (KAU</a:t>
            </a:r>
            <a:r>
              <a:rPr lang="en-US" sz="1400" dirty="0" smtClean="0"/>
              <a:t>), Jeddah</a:t>
            </a:r>
            <a:r>
              <a:rPr lang="en-US" sz="1400" dirty="0"/>
              <a:t>, Saudi Arabia, September 10-12, 2011</a:t>
            </a:r>
            <a:endParaRPr lang="en-AU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DDEP workshop </a:t>
            </a:r>
            <a:r>
              <a:rPr lang="en-US" sz="1400" dirty="0" smtClean="0"/>
              <a:t>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/>
              <a:t>– Weds 10</a:t>
            </a:r>
            <a:r>
              <a:rPr lang="en-US" sz="1400" baseline="30000" dirty="0"/>
              <a:t>th</a:t>
            </a:r>
            <a:r>
              <a:rPr lang="en-US" sz="1400" dirty="0"/>
              <a:t> October 2012, </a:t>
            </a:r>
            <a:r>
              <a:rPr lang="en-US" sz="1400" dirty="0" smtClean="0"/>
              <a:t>Paris</a:t>
            </a:r>
            <a:endParaRPr lang="en-US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38125" y="4594862"/>
            <a:ext cx="91440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Tekton Pro" pitchFamily="34" charset="0"/>
              </a:rPr>
              <a:t> </a:t>
            </a:r>
            <a:r>
              <a:rPr lang="en-US" sz="2000" b="1" dirty="0" smtClean="0"/>
              <a:t>Future plans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b="1" dirty="0" err="1" smtClean="0"/>
              <a:t>BrIcc</a:t>
            </a:r>
            <a:endParaRPr lang="en-US" sz="16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1400" dirty="0" smtClean="0"/>
              <a:t>Z=5 -126 using ICC with “Frozen Orbitals” approximation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1400" dirty="0" smtClean="0"/>
              <a:t>Z=10-95 Electronic factors for E0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1400" dirty="0" smtClean="0"/>
              <a:t>Correct treatment of mixed E0+E2+M1 transitions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U" sz="1600" b="1" dirty="0" smtClean="0"/>
              <a:t>Atomic radiations</a:t>
            </a:r>
            <a:endParaRPr lang="en-AU" sz="1600" b="1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err="1" smtClean="0"/>
              <a:t>Ab</a:t>
            </a:r>
            <a:r>
              <a:rPr lang="en-US" sz="1400" dirty="0" smtClean="0"/>
              <a:t> initio calculation of transition rates and energies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Develop a tool for evaluators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8498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11088</TotalTime>
  <Words>667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Status Report of the Nuclear Structure and Decay Data evaluation activities at the Australian National University (2011-2013)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Australian National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u3593744</dc:creator>
  <cp:lastModifiedBy>Tibor</cp:lastModifiedBy>
  <cp:revision>732</cp:revision>
  <dcterms:created xsi:type="dcterms:W3CDTF">2009-08-04T05:30:51Z</dcterms:created>
  <dcterms:modified xsi:type="dcterms:W3CDTF">2013-01-27T04:30:47Z</dcterms:modified>
</cp:coreProperties>
</file>