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4" r:id="rId6"/>
    <p:sldId id="273" r:id="rId7"/>
    <p:sldId id="275" r:id="rId8"/>
    <p:sldId id="276" r:id="rId9"/>
    <p:sldId id="277" r:id="rId10"/>
    <p:sldId id="278" r:id="rId11"/>
    <p:sldId id="279" r:id="rId12"/>
    <p:sldId id="274" r:id="rId13"/>
    <p:sldId id="268" r:id="rId14"/>
    <p:sldId id="269" r:id="rId15"/>
    <p:sldId id="272" r:id="rId16"/>
  </p:sldIdLst>
  <p:sldSz cx="10693400" cy="7561263"/>
  <p:notesSz cx="6858000" cy="9144000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-972" y="-11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C93F-FD6D-4093-A34B-07B1FC7CC8C2}" type="datetimeFigureOut">
              <a:rPr lang="de-DE" smtClean="0"/>
              <a:t>23.01.2013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3DBE-97BD-43B5-A252-A88BC9BEE7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5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52000" y="2520000"/>
            <a:ext cx="10440000" cy="5040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1518" y="3060551"/>
            <a:ext cx="5288517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21518" y="3852564"/>
            <a:ext cx="8529638" cy="79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Jülich im Fokus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1518" y="5148783"/>
            <a:ext cx="4712965" cy="504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12. Juli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80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2BA-6FF8-490C-A17C-496ED13E55F4}" type="datetime1">
              <a:rPr lang="de-DE" smtClean="0"/>
              <a:t>23.01.2013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900000" y="1988841"/>
            <a:ext cx="9667260" cy="3736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	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idx="15" hasCustomPrompt="1"/>
          </p:nvPr>
        </p:nvSpPr>
        <p:spPr>
          <a:xfrm>
            <a:off x="900000" y="1080000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8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Musterpräsentation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BB3-AA8A-4B44-8EEE-598D8DBF190B}" type="datetime1">
              <a:rPr lang="de-DE" smtClean="0"/>
              <a:t>23.01.2013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900000" y="1988841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 zu einem Thema mit Bildern	</a:t>
            </a:r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3"/>
          </p:nvPr>
        </p:nvSpPr>
        <p:spPr>
          <a:xfrm>
            <a:off x="900000" y="5903999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8" name="Inhaltsplatzhalter 13"/>
          <p:cNvSpPr>
            <a:spLocks noGrp="1"/>
          </p:cNvSpPr>
          <p:nvPr>
            <p:ph idx="14"/>
          </p:nvPr>
        </p:nvSpPr>
        <p:spPr>
          <a:xfrm>
            <a:off x="6066780" y="5940871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idx="15" hasCustomPrompt="1"/>
          </p:nvPr>
        </p:nvSpPr>
        <p:spPr>
          <a:xfrm>
            <a:off x="900000" y="1080000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8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Falls Sie Bilder zeigen möchten …</a:t>
            </a:r>
            <a:endParaRPr lang="de-DE" dirty="0"/>
          </a:p>
        </p:txBody>
      </p:sp>
      <p:sp>
        <p:nvSpPr>
          <p:cNvPr id="15" name="Inhaltsplatzhalter 7"/>
          <p:cNvSpPr>
            <a:spLocks noGrp="1"/>
          </p:cNvSpPr>
          <p:nvPr>
            <p:ph idx="16" hasCustomPrompt="1"/>
          </p:nvPr>
        </p:nvSpPr>
        <p:spPr>
          <a:xfrm>
            <a:off x="900000" y="2565263"/>
            <a:ext cx="4662724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idx="17" hasCustomPrompt="1"/>
          </p:nvPr>
        </p:nvSpPr>
        <p:spPr>
          <a:xfrm>
            <a:off x="6066780" y="2578629"/>
            <a:ext cx="4320480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22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BB3-AA8A-4B44-8EEE-598D8DBF190B}" type="datetime1">
              <a:rPr lang="de-DE" smtClean="0"/>
              <a:t>23.01.2013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900000" y="1988841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 zu einem Thema mit Grafiken	</a:t>
            </a:r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3" hasCustomPrompt="1"/>
          </p:nvPr>
        </p:nvSpPr>
        <p:spPr>
          <a:xfrm>
            <a:off x="900000" y="5903999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 Blindtext</a:t>
            </a:r>
            <a:endParaRPr lang="de-DE" dirty="0"/>
          </a:p>
        </p:txBody>
      </p:sp>
      <p:sp>
        <p:nvSpPr>
          <p:cNvPr id="8" name="Inhaltsplatzhalter 13"/>
          <p:cNvSpPr>
            <a:spLocks noGrp="1"/>
          </p:cNvSpPr>
          <p:nvPr>
            <p:ph idx="14" hasCustomPrompt="1"/>
          </p:nvPr>
        </p:nvSpPr>
        <p:spPr>
          <a:xfrm>
            <a:off x="6066780" y="5940871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idx="15" hasCustomPrompt="1"/>
          </p:nvPr>
        </p:nvSpPr>
        <p:spPr>
          <a:xfrm>
            <a:off x="900000" y="1080000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8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… oder Grafiken</a:t>
            </a:r>
            <a:endParaRPr lang="de-DE" dirty="0"/>
          </a:p>
        </p:txBody>
      </p:sp>
      <p:sp>
        <p:nvSpPr>
          <p:cNvPr id="15" name="Inhaltsplatzhalter 7"/>
          <p:cNvSpPr>
            <a:spLocks noGrp="1"/>
          </p:cNvSpPr>
          <p:nvPr>
            <p:ph idx="16" hasCustomPrompt="1"/>
          </p:nvPr>
        </p:nvSpPr>
        <p:spPr>
          <a:xfrm>
            <a:off x="900000" y="2565263"/>
            <a:ext cx="4662724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idx="17" hasCustomPrompt="1"/>
          </p:nvPr>
        </p:nvSpPr>
        <p:spPr>
          <a:xfrm>
            <a:off x="6066780" y="2578629"/>
            <a:ext cx="4320480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D89D-FF37-42AD-9436-A7E8726B9EA7}" type="datetime1">
              <a:rPr lang="de-DE" smtClean="0"/>
              <a:t>23.01.2013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900000" y="1988841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 	</a:t>
            </a:r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3" hasCustomPrompt="1"/>
          </p:nvPr>
        </p:nvSpPr>
        <p:spPr>
          <a:xfrm>
            <a:off x="900000" y="5903999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8" name="Inhaltsplatzhalter 13"/>
          <p:cNvSpPr>
            <a:spLocks noGrp="1"/>
          </p:cNvSpPr>
          <p:nvPr>
            <p:ph idx="14" hasCustomPrompt="1"/>
          </p:nvPr>
        </p:nvSpPr>
        <p:spPr>
          <a:xfrm>
            <a:off x="6066780" y="5940871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idx="15" hasCustomPrompt="1"/>
          </p:nvPr>
        </p:nvSpPr>
        <p:spPr>
          <a:xfrm>
            <a:off x="900000" y="1080000"/>
            <a:ext cx="9487260" cy="495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8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Sie können auch kombinieren</a:t>
            </a:r>
            <a:endParaRPr lang="de-DE" dirty="0"/>
          </a:p>
        </p:txBody>
      </p:sp>
      <p:sp>
        <p:nvSpPr>
          <p:cNvPr id="17" name="Inhaltsplatzhalter 7"/>
          <p:cNvSpPr>
            <a:spLocks noGrp="1"/>
          </p:cNvSpPr>
          <p:nvPr>
            <p:ph idx="16" hasCustomPrompt="1"/>
          </p:nvPr>
        </p:nvSpPr>
        <p:spPr>
          <a:xfrm>
            <a:off x="900000" y="2565263"/>
            <a:ext cx="4662724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8" name="Inhaltsplatzhalter 7"/>
          <p:cNvSpPr>
            <a:spLocks noGrp="1"/>
          </p:cNvSpPr>
          <p:nvPr>
            <p:ph idx="17" hasCustomPrompt="1"/>
          </p:nvPr>
        </p:nvSpPr>
        <p:spPr>
          <a:xfrm>
            <a:off x="6066780" y="2578629"/>
            <a:ext cx="4320480" cy="3232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42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B707-E11B-41DD-98D1-48F5B5FD2846}" type="datetime1">
              <a:rPr lang="de-DE" smtClean="0"/>
              <a:t>23.01.2013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31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E48E-C674-4025-8CDC-8D47BBEDE143}" type="datetime1">
              <a:rPr lang="en-US" smtClean="0"/>
              <a:t>1/23/2013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Genreith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842000" y="2192790"/>
            <a:ext cx="9557261" cy="635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500" baseline="0">
                <a:latin typeface="Arial" pitchFamily="34" charset="0"/>
                <a:cs typeface="Arial" pitchFamily="34" charset="0"/>
              </a:defRPr>
            </a:lvl1pPr>
            <a:lvl2pPr marL="521528" indent="0">
              <a:buClr>
                <a:srgbClr val="005B82"/>
              </a:buClr>
              <a:buSzPct val="80000"/>
              <a:buFont typeface="Wingdings" pitchFamily="2" charset="2"/>
              <a:buNone/>
              <a:defRPr sz="2500">
                <a:latin typeface="Arial" pitchFamily="34" charset="0"/>
                <a:cs typeface="Arial" pitchFamily="34" charset="0"/>
              </a:defRPr>
            </a:lvl2pPr>
            <a:lvl3pPr marL="1303820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3pPr>
            <a:lvl4pPr marL="1825348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4pPr>
            <a:lvl5pPr marL="2346876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842000" y="2907318"/>
            <a:ext cx="3536793" cy="3493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500" baseline="0">
                <a:latin typeface="Arial" pitchFamily="34" charset="0"/>
                <a:cs typeface="Arial" pitchFamily="34" charset="0"/>
              </a:defRPr>
            </a:lvl1pPr>
            <a:lvl2pPr marL="521528" indent="0">
              <a:buClr>
                <a:srgbClr val="005B82"/>
              </a:buClr>
              <a:buSzPct val="80000"/>
              <a:buFont typeface="Wingdings" pitchFamily="2" charset="2"/>
              <a:buNone/>
              <a:defRPr sz="2500">
                <a:latin typeface="Arial" pitchFamily="34" charset="0"/>
                <a:cs typeface="Arial" pitchFamily="34" charset="0"/>
              </a:defRPr>
            </a:lvl2pPr>
            <a:lvl3pPr marL="1303820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3pPr>
            <a:lvl4pPr marL="1825348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4pPr>
            <a:lvl5pPr marL="2346876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5346700" y="2907318"/>
            <a:ext cx="5052561" cy="3493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500" baseline="0">
                <a:latin typeface="Arial" pitchFamily="34" charset="0"/>
                <a:cs typeface="Arial" pitchFamily="34" charset="0"/>
              </a:defRPr>
            </a:lvl1pPr>
            <a:lvl2pPr marL="521528" indent="0">
              <a:buClr>
                <a:srgbClr val="005B82"/>
              </a:buClr>
              <a:buSzPct val="80000"/>
              <a:buFont typeface="Wingdings" pitchFamily="2" charset="2"/>
              <a:buNone/>
              <a:defRPr sz="2500">
                <a:latin typeface="Arial" pitchFamily="34" charset="0"/>
                <a:cs typeface="Arial" pitchFamily="34" charset="0"/>
              </a:defRPr>
            </a:lvl2pPr>
            <a:lvl3pPr marL="1303820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3pPr>
            <a:lvl4pPr marL="1825348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4pPr>
            <a:lvl5pPr marL="2346876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842000" y="1270134"/>
            <a:ext cx="9557261" cy="635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32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521528" indent="0">
              <a:buClr>
                <a:srgbClr val="005B82"/>
              </a:buClr>
              <a:buSzPct val="80000"/>
              <a:buFont typeface="Wingdings" pitchFamily="2" charset="2"/>
              <a:buNone/>
              <a:defRPr sz="2500">
                <a:latin typeface="Arial" pitchFamily="34" charset="0"/>
                <a:cs typeface="Arial" pitchFamily="34" charset="0"/>
              </a:defRPr>
            </a:lvl2pPr>
            <a:lvl3pPr marL="1303820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3pPr>
            <a:lvl4pPr marL="1825348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4pPr>
            <a:lvl5pPr marL="2346876" indent="-260764">
              <a:buClr>
                <a:srgbClr val="005B82"/>
              </a:buClr>
              <a:buSzPct val="80000"/>
              <a:buFont typeface="Wingdings" pitchFamily="2" charset="2"/>
              <a:buChar char="§"/>
              <a:defRPr sz="25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842000" y="6559358"/>
            <a:ext cx="3305435" cy="5963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5346700" y="6559358"/>
            <a:ext cx="3305435" cy="5963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42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00000" y="7008171"/>
            <a:ext cx="2495127" cy="402567"/>
          </a:xfrm>
          <a:prstGeom prst="rect">
            <a:avLst/>
          </a:prstGeom>
        </p:spPr>
        <p:txBody>
          <a:bodyPr vert="horz" lIns="0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5872-3A44-45C9-91E7-8DD33C5B7240}" type="datetime1">
              <a:rPr lang="de-DE" smtClean="0"/>
              <a:t>23.01.2013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728122" cy="402567"/>
          </a:xfrm>
          <a:prstGeom prst="rect">
            <a:avLst/>
          </a:prstGeom>
        </p:spPr>
        <p:txBody>
          <a:bodyPr vert="horz" lIns="0" tIns="54000" rIns="0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BD8E-55B4-4C4A-B820-FA4FC19CFA3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292745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2520000"/>
            <a:ext cx="126000" cy="2520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126000" y="2520000"/>
            <a:ext cx="126000" cy="2520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126000" cy="2520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126000" y="0"/>
            <a:ext cx="126000" cy="252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26000" y="5040000"/>
            <a:ext cx="126000" cy="252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16200000">
            <a:off x="-1076400" y="6112879"/>
            <a:ext cx="22768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5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5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0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3" r:id="rId5"/>
    <p:sldLayoutId id="2147483654" r:id="rId6"/>
    <p:sldLayoutId id="2147483656" r:id="rId7"/>
  </p:sldLayoutIdLst>
  <p:hf sldNum="0"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520000"/>
            <a:ext cx="126000" cy="2520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520000"/>
            <a:ext cx="126000" cy="2520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520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52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000" y="5040000"/>
            <a:ext cx="126000" cy="252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 rot="16200000">
            <a:off x="-1076400" y="6112879"/>
            <a:ext cx="22768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5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5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21518" y="3060551"/>
            <a:ext cx="9393734" cy="1224136"/>
          </a:xfrm>
        </p:spPr>
        <p:txBody>
          <a:bodyPr/>
          <a:lstStyle/>
          <a:p>
            <a:r>
              <a:rPr lang="de-DE" sz="3600" dirty="0" smtClean="0"/>
              <a:t>Sample </a:t>
            </a:r>
            <a:r>
              <a:rPr lang="de-DE" sz="3600" dirty="0" err="1" smtClean="0"/>
              <a:t>Preparation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(</a:t>
            </a:r>
            <a:r>
              <a:rPr lang="de-DE" sz="3600" dirty="0" err="1" smtClean="0"/>
              <a:t>n,</a:t>
            </a:r>
            <a:r>
              <a:rPr lang="de-DE" sz="3600" dirty="0" err="1" smtClean="0">
                <a:latin typeface="Symbol" pitchFamily="18" charset="2"/>
              </a:rPr>
              <a:t>g</a:t>
            </a:r>
            <a:r>
              <a:rPr lang="de-DE" sz="3600" dirty="0" smtClean="0"/>
              <a:t>) Cross </a:t>
            </a:r>
            <a:r>
              <a:rPr lang="de-DE" sz="3600" dirty="0" err="1" smtClean="0"/>
              <a:t>Section</a:t>
            </a:r>
            <a:r>
              <a:rPr lang="de-DE" sz="3600" dirty="0" smtClean="0"/>
              <a:t> </a:t>
            </a:r>
            <a:r>
              <a:rPr lang="de-DE" sz="3600" dirty="0" err="1" smtClean="0"/>
              <a:t>Measurements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Actinides</a:t>
            </a:r>
            <a:endParaRPr lang="de-DE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54212" y="5148783"/>
            <a:ext cx="8928992" cy="648072"/>
          </a:xfrm>
        </p:spPr>
        <p:txBody>
          <a:bodyPr/>
          <a:lstStyle/>
          <a:p>
            <a:r>
              <a:rPr lang="de-DE" sz="1800" dirty="0" smtClean="0"/>
              <a:t>M. </a:t>
            </a:r>
            <a:r>
              <a:rPr lang="de-DE" sz="1800" dirty="0" err="1" smtClean="0"/>
              <a:t>Rossbach</a:t>
            </a:r>
            <a:r>
              <a:rPr lang="de-DE" sz="1800" dirty="0" smtClean="0"/>
              <a:t>, Institute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Climate</a:t>
            </a:r>
            <a:r>
              <a:rPr lang="de-DE" sz="1800" dirty="0" smtClean="0"/>
              <a:t> Research,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Waste</a:t>
            </a:r>
            <a:r>
              <a:rPr lang="de-DE" sz="1800" dirty="0" smtClean="0"/>
              <a:t> </a:t>
            </a:r>
            <a:r>
              <a:rPr lang="de-DE" sz="1800" dirty="0" err="1" smtClean="0"/>
              <a:t>Disposal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Reactor</a:t>
            </a:r>
            <a:r>
              <a:rPr lang="de-DE" sz="1800" dirty="0" smtClean="0"/>
              <a:t> </a:t>
            </a:r>
            <a:r>
              <a:rPr lang="de-DE" sz="1800" dirty="0" err="1" smtClean="0"/>
              <a:t>Safety</a:t>
            </a:r>
            <a:r>
              <a:rPr lang="de-DE" sz="1800" dirty="0" smtClean="0"/>
              <a:t>, IEK-6, Forschungszentrum </a:t>
            </a:r>
            <a:r>
              <a:rPr lang="de-DE" sz="1800" dirty="0" err="1" smtClean="0"/>
              <a:t>Juelich</a:t>
            </a:r>
            <a:r>
              <a:rPr lang="de-DE" sz="1800" dirty="0" smtClean="0"/>
              <a:t> GmbH, 52425 </a:t>
            </a:r>
            <a:r>
              <a:rPr lang="de-DE" sz="1800" dirty="0" err="1" smtClean="0"/>
              <a:t>Juelich</a:t>
            </a:r>
            <a:r>
              <a:rPr lang="de-DE" sz="1800" dirty="0" smtClean="0"/>
              <a:t>, Germany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3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10196" y="1404367"/>
            <a:ext cx="9667260" cy="3736006"/>
          </a:xfrm>
        </p:spPr>
        <p:txBody>
          <a:bodyPr/>
          <a:lstStyle/>
          <a:p>
            <a:r>
              <a:rPr lang="de-DE" dirty="0" err="1" smtClean="0"/>
              <a:t>Therefore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press 3mm </a:t>
            </a:r>
            <a:r>
              <a:rPr lang="de-DE" dirty="0" err="1" smtClean="0"/>
              <a:t>diam</a:t>
            </a:r>
            <a:r>
              <a:rPr lang="de-DE" dirty="0" smtClean="0"/>
              <a:t>. </a:t>
            </a:r>
            <a:r>
              <a:rPr lang="de-DE" dirty="0" err="1" smtClean="0"/>
              <a:t>pallets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in a </a:t>
            </a:r>
            <a:r>
              <a:rPr lang="de-DE" dirty="0" err="1" smtClean="0"/>
              <a:t>sandwich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quartz</a:t>
            </a:r>
            <a:r>
              <a:rPr lang="de-DE" dirty="0" smtClean="0"/>
              <a:t> </a:t>
            </a:r>
            <a:r>
              <a:rPr lang="de-DE" dirty="0" err="1" smtClean="0"/>
              <a:t>glass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3 mm </a:t>
            </a:r>
            <a:r>
              <a:rPr lang="de-DE" dirty="0" err="1" smtClean="0"/>
              <a:t>diam</a:t>
            </a:r>
            <a:r>
              <a:rPr lang="de-DE" dirty="0" smtClean="0"/>
              <a:t>. hole in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810196" y="756295"/>
            <a:ext cx="9487260" cy="495646"/>
          </a:xfrm>
        </p:spPr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irradiation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3" y="3453011"/>
            <a:ext cx="4661814" cy="31119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432495"/>
            <a:ext cx="4728408" cy="3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00000" y="1988841"/>
            <a:ext cx="9667260" cy="1071710"/>
          </a:xfrm>
        </p:spPr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or</a:t>
            </a:r>
            <a:r>
              <a:rPr lang="de-DE" dirty="0" smtClean="0"/>
              <a:t> a </a:t>
            </a:r>
            <a:r>
              <a:rPr lang="de-DE" dirty="0" err="1" smtClean="0"/>
              <a:t>tiny</a:t>
            </a:r>
            <a:r>
              <a:rPr lang="de-DE" dirty="0" smtClean="0"/>
              <a:t>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on a 3mm </a:t>
            </a:r>
            <a:r>
              <a:rPr lang="de-DE" dirty="0" err="1" smtClean="0"/>
              <a:t>diam</a:t>
            </a:r>
            <a:r>
              <a:rPr lang="de-DE" dirty="0" smtClean="0"/>
              <a:t>. Au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centered</a:t>
            </a:r>
            <a:r>
              <a:rPr lang="de-DE" dirty="0" smtClean="0"/>
              <a:t> on a </a:t>
            </a:r>
            <a:r>
              <a:rPr lang="de-DE" dirty="0" err="1" smtClean="0"/>
              <a:t>quartz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.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quartz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 on top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epoxy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irradiation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3463981"/>
            <a:ext cx="4464496" cy="3348372"/>
          </a:xfrm>
          <a:prstGeom prst="rect">
            <a:avLst/>
          </a:prstGeom>
        </p:spPr>
      </p:pic>
      <p:pic>
        <p:nvPicPr>
          <p:cNvPr id="5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2320" y="3463978"/>
            <a:ext cx="4464500" cy="33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738188" y="396255"/>
            <a:ext cx="9557261" cy="635137"/>
          </a:xfrm>
        </p:spPr>
        <p:txBody>
          <a:bodyPr/>
          <a:lstStyle/>
          <a:p>
            <a:r>
              <a:rPr lang="de-DE" sz="2800" dirty="0" err="1" smtClean="0"/>
              <a:t>Irradiations</a:t>
            </a:r>
            <a:endParaRPr lang="en-US" sz="2800" dirty="0"/>
          </a:p>
        </p:txBody>
      </p:sp>
      <p:pic>
        <p:nvPicPr>
          <p:cNvPr id="10" name="Picture 3" descr="D:\Promotion\Np237_Probenbereitung_Juni2011\Messung\IMG_6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84" y="1109755"/>
            <a:ext cx="4103103" cy="307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romotion\Np237_Probenbereitung_Juni2011\Messung\IMG_6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84" y="4284687"/>
            <a:ext cx="4104456" cy="307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5" y="1109755"/>
            <a:ext cx="4089235" cy="307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8148" y="972319"/>
            <a:ext cx="461665" cy="6264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 smtClean="0"/>
              <a:t>FRM II irradiation facility, 7 x 10</a:t>
            </a:r>
            <a:r>
              <a:rPr lang="en-US" sz="1800" baseline="30000" dirty="0" smtClean="0"/>
              <a:t>9</a:t>
            </a:r>
            <a:r>
              <a:rPr lang="en-US" sz="1800" dirty="0" smtClean="0"/>
              <a:t> n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 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Compton suppressed</a:t>
            </a:r>
            <a:endParaRPr lang="en-US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5274692" y="828303"/>
            <a:ext cx="461665" cy="6534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 smtClean="0"/>
              <a:t>Budapest irradiation facility, 2 x 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n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 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, Compton suppressed</a:t>
            </a:r>
            <a:endParaRPr lang="en-US" sz="18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4299964"/>
            <a:ext cx="4089234" cy="3066925"/>
          </a:xfrm>
        </p:spPr>
      </p:pic>
    </p:spTree>
    <p:extLst>
      <p:ext uri="{BB962C8B-B14F-4D97-AF65-F5344CB8AC3E}">
        <p14:creationId xmlns:p14="http://schemas.microsoft.com/office/powerpoint/2010/main" val="169694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26220" y="2196455"/>
            <a:ext cx="4432692" cy="635137"/>
          </a:xfrm>
        </p:spPr>
        <p:txBody>
          <a:bodyPr/>
          <a:lstStyle/>
          <a:p>
            <a:r>
              <a:rPr lang="de-DE" sz="2400" baseline="30000" dirty="0" smtClean="0">
                <a:latin typeface="+mn-lt"/>
              </a:rPr>
              <a:t>237</a:t>
            </a:r>
            <a:r>
              <a:rPr lang="de-DE" sz="2400" dirty="0" smtClean="0">
                <a:latin typeface="+mn-lt"/>
              </a:rPr>
              <a:t>Np prompt Gamma Spektrum</a:t>
            </a:r>
            <a:endParaRPr lang="en-US" sz="2400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810196" y="900311"/>
            <a:ext cx="9557261" cy="635137"/>
          </a:xfrm>
        </p:spPr>
        <p:txBody>
          <a:bodyPr/>
          <a:lstStyle/>
          <a:p>
            <a:r>
              <a:rPr lang="de-DE" sz="2800" dirty="0" err="1" smtClean="0"/>
              <a:t>Results</a:t>
            </a:r>
            <a:endParaRPr lang="en-US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8"/>
          </p:nvPr>
        </p:nvSpPr>
        <p:spPr>
          <a:xfrm>
            <a:off x="842000" y="6559358"/>
            <a:ext cx="4504700" cy="596397"/>
          </a:xfrm>
        </p:spPr>
        <p:txBody>
          <a:bodyPr/>
          <a:lstStyle/>
          <a:p>
            <a:r>
              <a:rPr lang="de-DE" b="1" dirty="0" err="1">
                <a:solidFill>
                  <a:srgbClr val="000064"/>
                </a:solidFill>
              </a:rPr>
              <a:t>Spectrum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consists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of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about</a:t>
            </a:r>
            <a:r>
              <a:rPr lang="de-DE" b="1" dirty="0">
                <a:solidFill>
                  <a:srgbClr val="000064"/>
                </a:solidFill>
              </a:rPr>
              <a:t> 600 </a:t>
            </a:r>
            <a:r>
              <a:rPr lang="de-DE" b="1" dirty="0" err="1">
                <a:solidFill>
                  <a:srgbClr val="000064"/>
                </a:solidFill>
              </a:rPr>
              <a:t>peaks</a:t>
            </a:r>
            <a:r>
              <a:rPr lang="de-DE" b="1" dirty="0">
                <a:solidFill>
                  <a:srgbClr val="000064"/>
                </a:solidFill>
              </a:rPr>
              <a:t> in </a:t>
            </a:r>
            <a:r>
              <a:rPr lang="de-DE" b="1" dirty="0" err="1">
                <a:solidFill>
                  <a:srgbClr val="000064"/>
                </a:solidFill>
              </a:rPr>
              <a:t>the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energy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range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from</a:t>
            </a:r>
            <a:r>
              <a:rPr lang="de-DE" b="1" dirty="0">
                <a:solidFill>
                  <a:srgbClr val="000064"/>
                </a:solidFill>
              </a:rPr>
              <a:t> 40 </a:t>
            </a:r>
            <a:r>
              <a:rPr lang="de-DE" b="1" dirty="0" err="1">
                <a:solidFill>
                  <a:srgbClr val="000064"/>
                </a:solidFill>
              </a:rPr>
              <a:t>keV</a:t>
            </a:r>
            <a:r>
              <a:rPr lang="de-DE" b="1" dirty="0">
                <a:solidFill>
                  <a:srgbClr val="000064"/>
                </a:solidFill>
              </a:rPr>
              <a:t> </a:t>
            </a:r>
            <a:r>
              <a:rPr lang="de-DE" b="1" dirty="0" err="1">
                <a:solidFill>
                  <a:srgbClr val="000064"/>
                </a:solidFill>
              </a:rPr>
              <a:t>to</a:t>
            </a:r>
            <a:r>
              <a:rPr lang="de-DE" b="1" dirty="0">
                <a:solidFill>
                  <a:srgbClr val="000064"/>
                </a:solidFill>
              </a:rPr>
              <a:t> 12 </a:t>
            </a:r>
            <a:r>
              <a:rPr lang="de-DE" b="1" dirty="0" err="1">
                <a:solidFill>
                  <a:srgbClr val="000064"/>
                </a:solidFill>
              </a:rPr>
              <a:t>MeV</a:t>
            </a:r>
            <a:endParaRPr lang="de-DE" b="1" dirty="0">
              <a:solidFill>
                <a:srgbClr val="000064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9"/>
          </p:nvPr>
        </p:nvSpPr>
        <p:spPr>
          <a:xfrm>
            <a:off x="6282804" y="6588943"/>
            <a:ext cx="4104456" cy="596397"/>
          </a:xfrm>
        </p:spPr>
        <p:txBody>
          <a:bodyPr/>
          <a:lstStyle/>
          <a:p>
            <a:r>
              <a:rPr lang="de-DE" b="1" dirty="0" err="1" smtClean="0">
                <a:solidFill>
                  <a:srgbClr val="000064"/>
                </a:solidFill>
              </a:rPr>
              <a:t>Spectrum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consists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of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about</a:t>
            </a:r>
            <a:r>
              <a:rPr lang="de-DE" b="1" dirty="0" smtClean="0">
                <a:solidFill>
                  <a:srgbClr val="000064"/>
                </a:solidFill>
              </a:rPr>
              <a:t> 600 </a:t>
            </a:r>
            <a:r>
              <a:rPr lang="de-DE" b="1" dirty="0" err="1" smtClean="0">
                <a:solidFill>
                  <a:srgbClr val="000064"/>
                </a:solidFill>
              </a:rPr>
              <a:t>peaks</a:t>
            </a:r>
            <a:r>
              <a:rPr lang="de-DE" b="1" dirty="0" smtClean="0">
                <a:solidFill>
                  <a:srgbClr val="000064"/>
                </a:solidFill>
              </a:rPr>
              <a:t> in </a:t>
            </a:r>
            <a:r>
              <a:rPr lang="de-DE" b="1" dirty="0" err="1" smtClean="0">
                <a:solidFill>
                  <a:srgbClr val="000064"/>
                </a:solidFill>
              </a:rPr>
              <a:t>the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energy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range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from</a:t>
            </a:r>
            <a:r>
              <a:rPr lang="de-DE" b="1" dirty="0" smtClean="0">
                <a:solidFill>
                  <a:srgbClr val="000064"/>
                </a:solidFill>
              </a:rPr>
              <a:t> 40 </a:t>
            </a:r>
            <a:r>
              <a:rPr lang="de-DE" b="1" dirty="0" err="1" smtClean="0">
                <a:solidFill>
                  <a:srgbClr val="000064"/>
                </a:solidFill>
              </a:rPr>
              <a:t>keV</a:t>
            </a:r>
            <a:r>
              <a:rPr lang="de-DE" b="1" dirty="0" smtClean="0">
                <a:solidFill>
                  <a:srgbClr val="000064"/>
                </a:solidFill>
              </a:rPr>
              <a:t> </a:t>
            </a:r>
            <a:r>
              <a:rPr lang="de-DE" b="1" dirty="0" err="1" smtClean="0">
                <a:solidFill>
                  <a:srgbClr val="000064"/>
                </a:solidFill>
              </a:rPr>
              <a:t>to</a:t>
            </a:r>
            <a:r>
              <a:rPr lang="de-DE" b="1" dirty="0" smtClean="0">
                <a:solidFill>
                  <a:srgbClr val="000064"/>
                </a:solidFill>
              </a:rPr>
              <a:t> 12 </a:t>
            </a:r>
            <a:r>
              <a:rPr lang="de-DE" b="1" dirty="0" err="1" smtClean="0">
                <a:solidFill>
                  <a:srgbClr val="000064"/>
                </a:solidFill>
              </a:rPr>
              <a:t>MeV</a:t>
            </a:r>
            <a:endParaRPr lang="de-DE" b="1" dirty="0" smtClean="0">
              <a:solidFill>
                <a:srgbClr val="000064"/>
              </a:solidFill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56" y="3060551"/>
            <a:ext cx="5023559" cy="32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716" y="3060551"/>
            <a:ext cx="5053013" cy="32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138788" y="2124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aseline="30000" dirty="0" smtClean="0"/>
              <a:t>242</a:t>
            </a:r>
            <a:r>
              <a:rPr lang="de-DE" sz="2400" dirty="0" smtClean="0"/>
              <a:t>Pu prompt Gamma Spektrum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834532" y="3206274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smtClean="0"/>
              <a:t>Prompt </a:t>
            </a:r>
            <a:r>
              <a:rPr lang="de-DE" sz="1200" baseline="30000" dirty="0" smtClean="0"/>
              <a:t>27</a:t>
            </a:r>
            <a:r>
              <a:rPr lang="de-DE" sz="1200" dirty="0" smtClean="0"/>
              <a:t>Al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smtClean="0"/>
              <a:t>Prompt </a:t>
            </a:r>
            <a:r>
              <a:rPr lang="de-DE" sz="1200" baseline="30000" dirty="0" smtClean="0"/>
              <a:t>28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29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30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14</a:t>
            </a:r>
            <a:r>
              <a:rPr lang="de-DE" sz="1200" dirty="0" smtClean="0"/>
              <a:t>N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237</a:t>
            </a:r>
            <a:r>
              <a:rPr lang="de-DE" sz="1200" dirty="0" smtClean="0"/>
              <a:t>Np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 smtClean="0"/>
              <a:t>Decay</a:t>
            </a:r>
            <a:r>
              <a:rPr lang="de-DE" sz="1200" dirty="0" smtClean="0"/>
              <a:t> </a:t>
            </a:r>
            <a:r>
              <a:rPr lang="de-DE" sz="1200" baseline="30000" dirty="0" smtClean="0"/>
              <a:t>238</a:t>
            </a:r>
            <a:r>
              <a:rPr lang="de-DE" sz="1200" dirty="0" smtClean="0"/>
              <a:t>Np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/>
              <a:t>Decay</a:t>
            </a:r>
            <a:r>
              <a:rPr lang="de-DE" sz="1200" dirty="0"/>
              <a:t> </a:t>
            </a:r>
            <a:r>
              <a:rPr lang="de-DE" sz="1200" baseline="30000" dirty="0" smtClean="0"/>
              <a:t>237</a:t>
            </a:r>
            <a:r>
              <a:rPr lang="de-DE" sz="1200" dirty="0" smtClean="0"/>
              <a:t>Np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 smtClean="0"/>
              <a:t>Decay</a:t>
            </a:r>
            <a:r>
              <a:rPr lang="de-DE" sz="1200" dirty="0" smtClean="0"/>
              <a:t> </a:t>
            </a:r>
            <a:r>
              <a:rPr lang="de-DE" sz="1200" baseline="30000" dirty="0" smtClean="0"/>
              <a:t>233</a:t>
            </a:r>
            <a:r>
              <a:rPr lang="de-DE" sz="1200" dirty="0" smtClean="0"/>
              <a:t>Pa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9063385" y="3260867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27</a:t>
            </a:r>
            <a:r>
              <a:rPr lang="de-DE" sz="1200" dirty="0" smtClean="0"/>
              <a:t>Al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smtClean="0"/>
              <a:t>Prompt </a:t>
            </a:r>
            <a:r>
              <a:rPr lang="de-DE" sz="1200" baseline="30000" dirty="0" smtClean="0"/>
              <a:t>28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29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30</a:t>
            </a:r>
            <a:r>
              <a:rPr lang="de-DE" sz="1200" dirty="0" smtClean="0"/>
              <a:t>Si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14</a:t>
            </a:r>
            <a:r>
              <a:rPr lang="de-DE" sz="1200" dirty="0" smtClean="0"/>
              <a:t>N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/>
              <a:t>Prompt </a:t>
            </a:r>
            <a:r>
              <a:rPr lang="de-DE" sz="1200" baseline="30000" dirty="0" smtClean="0"/>
              <a:t>242</a:t>
            </a:r>
            <a:r>
              <a:rPr lang="de-DE" sz="1200" dirty="0" smtClean="0"/>
              <a:t>Pu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 smtClean="0"/>
              <a:t>Decay</a:t>
            </a:r>
            <a:r>
              <a:rPr lang="de-DE" sz="1200" dirty="0" smtClean="0"/>
              <a:t> </a:t>
            </a:r>
            <a:r>
              <a:rPr lang="de-DE" sz="1200" baseline="30000" dirty="0" smtClean="0"/>
              <a:t>243</a:t>
            </a:r>
            <a:r>
              <a:rPr lang="de-DE" sz="1200" dirty="0" smtClean="0"/>
              <a:t>Pu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/>
              <a:t>Decay</a:t>
            </a:r>
            <a:r>
              <a:rPr lang="de-DE" sz="1200" dirty="0"/>
              <a:t> </a:t>
            </a:r>
            <a:r>
              <a:rPr lang="de-DE" sz="1200" baseline="30000" dirty="0" smtClean="0"/>
              <a:t>243</a:t>
            </a:r>
            <a:r>
              <a:rPr lang="de-DE" sz="1200" dirty="0" smtClean="0"/>
              <a:t>Am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ü"/>
            </a:pPr>
            <a:r>
              <a:rPr lang="de-DE" sz="1200" dirty="0" err="1" smtClean="0"/>
              <a:t>Decay</a:t>
            </a:r>
            <a:r>
              <a:rPr lang="de-DE" sz="1200" dirty="0" smtClean="0"/>
              <a:t> </a:t>
            </a:r>
            <a:r>
              <a:rPr lang="de-DE" sz="1200" baseline="30000" dirty="0" smtClean="0"/>
              <a:t>241</a:t>
            </a:r>
            <a:r>
              <a:rPr lang="de-DE" sz="1200" dirty="0" smtClean="0"/>
              <a:t>Am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20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5"/>
          </p:nvPr>
        </p:nvSpPr>
        <p:spPr>
          <a:xfrm>
            <a:off x="882204" y="661757"/>
            <a:ext cx="9487260" cy="495646"/>
          </a:xfrm>
        </p:spPr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endParaRPr lang="en-US" dirty="0"/>
          </a:p>
        </p:txBody>
      </p:sp>
      <p:pic>
        <p:nvPicPr>
          <p:cNvPr id="10" name="Picture 2" descr="D:\Promotion\Talks\Institusseminar_Feb2012\ColdNeutronSpectrum_Budapest_Waveleng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66" y="1188343"/>
            <a:ext cx="3981324" cy="25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romotion\Np237_Probenbereitung_Juni2011\100percentpeakofNp2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996655"/>
            <a:ext cx="3341245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28650" y="1400176"/>
            <a:ext cx="8175625" cy="719137"/>
            <a:chOff x="396" y="882"/>
            <a:chExt cx="5150" cy="45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5" y="882"/>
              <a:ext cx="510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652" y="973"/>
              <a:ext cx="9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thermal equivalent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87" y="973"/>
              <a:ext cx="8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neutron flux in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156" y="973"/>
              <a:ext cx="5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sample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623" y="973"/>
              <a:ext cx="7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650" y="973"/>
              <a:ext cx="1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is: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2789" y="900"/>
              <a:ext cx="981" cy="322"/>
              <a:chOff x="2789" y="900"/>
              <a:chExt cx="981" cy="322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3043" y="1043"/>
                <a:ext cx="636" cy="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697" y="973"/>
                <a:ext cx="7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3377" y="1124"/>
                <a:ext cx="13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338" y="966"/>
                <a:ext cx="13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3584" y="1124"/>
                <a:ext cx="10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irr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146" y="1124"/>
                <a:ext cx="10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884" y="1039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547" y="1058"/>
                <a:ext cx="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3057" y="1058"/>
                <a:ext cx="1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282" y="900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504" y="1045"/>
                <a:ext cx="9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×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256" y="1045"/>
                <a:ext cx="9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×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958" y="960"/>
                <a:ext cx="12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789" y="960"/>
                <a:ext cx="15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3294" y="1045"/>
                <a:ext cx="9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 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745" y="956"/>
              <a:ext cx="9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96" y="9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57" y="9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8" name="Rechteck 2047"/>
          <p:cNvSpPr/>
          <p:nvPr/>
        </p:nvSpPr>
        <p:spPr>
          <a:xfrm>
            <a:off x="973525" y="2265536"/>
            <a:ext cx="3493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partial gamma ray production cross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section is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31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1" name="Objek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85907"/>
              </p:ext>
            </p:extLst>
          </p:nvPr>
        </p:nvGraphicFramePr>
        <p:xfrm>
          <a:off x="4423715" y="2100167"/>
          <a:ext cx="1572922" cy="6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965200" imgH="393700" progId="Equation.DSMT4">
                  <p:embed/>
                </p:oleObj>
              </mc:Choice>
              <mc:Fallback>
                <p:oleObj name="Equation" r:id="rId5" imgW="965200" imgH="393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715" y="2100167"/>
                        <a:ext cx="1572922" cy="63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hteck 2051"/>
          <p:cNvSpPr/>
          <p:nvPr/>
        </p:nvSpPr>
        <p:spPr>
          <a:xfrm>
            <a:off x="973525" y="2916535"/>
            <a:ext cx="534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Monte Carlo simulations using the Geant4 code were carried out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account for self-shielding effects in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sample.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feld 2061"/>
          <p:cNvSpPr txBox="1"/>
          <p:nvPr/>
        </p:nvSpPr>
        <p:spPr>
          <a:xfrm>
            <a:off x="971665" y="3996655"/>
            <a:ext cx="5285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 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corrected peak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area,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corresponding partial gamma ray production cross section 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number 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atoms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irradiation time.</a:t>
            </a:r>
          </a:p>
        </p:txBody>
      </p:sp>
      <p:sp>
        <p:nvSpPr>
          <p:cNvPr id="2063" name="Textfeld 2062"/>
          <p:cNvSpPr txBox="1"/>
          <p:nvPr/>
        </p:nvSpPr>
        <p:spPr>
          <a:xfrm>
            <a:off x="1035050" y="5292799"/>
            <a:ext cx="48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gamma ray spectra were evaluated using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Hypermet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-PC </a:t>
            </a:r>
          </a:p>
        </p:txBody>
      </p:sp>
    </p:spTree>
    <p:extLst>
      <p:ext uri="{BB962C8B-B14F-4D97-AF65-F5344CB8AC3E}">
        <p14:creationId xmlns:p14="http://schemas.microsoft.com/office/powerpoint/2010/main" val="35026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00000" y="1764407"/>
            <a:ext cx="9667260" cy="579685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FRM II a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irradiation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</a:t>
            </a:r>
            <a:r>
              <a:rPr lang="de-DE" dirty="0" smtClean="0"/>
              <a:t>(1-2 </a:t>
            </a:r>
            <a:r>
              <a:rPr lang="de-DE" dirty="0" err="1" smtClean="0"/>
              <a:t>MeV</a:t>
            </a:r>
            <a:r>
              <a:rPr lang="de-DE" dirty="0" smtClean="0"/>
              <a:t>, 4.9 E+6 cm</a:t>
            </a:r>
            <a:r>
              <a:rPr lang="de-DE" baseline="30000" dirty="0" smtClean="0"/>
              <a:t>-2</a:t>
            </a:r>
            <a:r>
              <a:rPr lang="de-DE" dirty="0" smtClean="0"/>
              <a:t>s</a:t>
            </a:r>
            <a:r>
              <a:rPr lang="de-DE" baseline="30000" dirty="0" smtClean="0"/>
              <a:t>-1</a:t>
            </a:r>
            <a:r>
              <a:rPr lang="de-DE" dirty="0" smtClean="0"/>
              <a:t>,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: 30 x 30 cm)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shield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r>
              <a:rPr lang="de-DE" dirty="0" smtClean="0"/>
              <a:t> </a:t>
            </a:r>
            <a:r>
              <a:rPr lang="de-DE" dirty="0" err="1" smtClean="0"/>
              <a:t>generates</a:t>
            </a:r>
            <a:r>
              <a:rPr lang="de-DE" dirty="0" smtClean="0"/>
              <a:t> a beam </a:t>
            </a:r>
            <a:r>
              <a:rPr lang="de-DE" dirty="0" err="1" smtClean="0"/>
              <a:t>of</a:t>
            </a:r>
            <a:r>
              <a:rPr lang="de-DE" dirty="0" smtClean="0"/>
              <a:t> fast </a:t>
            </a:r>
            <a:r>
              <a:rPr lang="de-DE" dirty="0" err="1" smtClean="0"/>
              <a:t>neutrons</a:t>
            </a:r>
            <a:endParaRPr lang="de-DE" dirty="0" smtClean="0"/>
          </a:p>
          <a:p>
            <a:r>
              <a:rPr lang="de-DE" dirty="0" smtClean="0"/>
              <a:t>     </a:t>
            </a:r>
            <a:r>
              <a:rPr lang="de-DE" dirty="0" err="1" smtClean="0"/>
              <a:t>extracted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bunker</a:t>
            </a:r>
            <a:r>
              <a:rPr lang="de-DE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such </a:t>
            </a:r>
            <a:r>
              <a:rPr lang="de-DE" dirty="0" err="1" smtClean="0"/>
              <a:t>as</a:t>
            </a:r>
            <a:r>
              <a:rPr lang="de-DE" dirty="0" smtClean="0"/>
              <a:t> (</a:t>
            </a:r>
            <a:r>
              <a:rPr lang="de-DE" dirty="0" err="1" smtClean="0"/>
              <a:t>n,n</a:t>
            </a:r>
            <a:r>
              <a:rPr lang="de-DE" dirty="0" smtClean="0"/>
              <a:t>‘), (n,2n), (</a:t>
            </a:r>
            <a:r>
              <a:rPr lang="de-DE" dirty="0" err="1" smtClean="0"/>
              <a:t>n,</a:t>
            </a:r>
            <a:r>
              <a:rPr lang="de-DE" dirty="0" err="1" smtClean="0">
                <a:latin typeface="Symbol" pitchFamily="18" charset="2"/>
              </a:rPr>
              <a:t>a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(</a:t>
            </a:r>
            <a:r>
              <a:rPr lang="de-DE" dirty="0" err="1" smtClean="0"/>
              <a:t>n,p</a:t>
            </a:r>
            <a:r>
              <a:rPr lang="de-DE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Considering</a:t>
            </a:r>
            <a:r>
              <a:rPr lang="de-DE" dirty="0" smtClean="0"/>
              <a:t> a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analytical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constitute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 smtClean="0"/>
          </a:p>
          <a:p>
            <a:r>
              <a:rPr lang="de-DE" dirty="0" smtClean="0"/>
              <a:t>     </a:t>
            </a:r>
            <a:r>
              <a:rPr lang="de-DE" dirty="0" err="1" smtClean="0"/>
              <a:t>forward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plans</a:t>
            </a:r>
            <a:r>
              <a:rPr lang="de-DE" dirty="0" smtClean="0"/>
              <a:t>: PGAA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2463378"/>
            <a:ext cx="28575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38188" y="2124447"/>
            <a:ext cx="9667260" cy="288032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Motivation – </a:t>
            </a:r>
            <a:r>
              <a:rPr lang="en-US" dirty="0" smtClean="0"/>
              <a:t>Nuclear</a:t>
            </a:r>
            <a:r>
              <a:rPr lang="de-DE" dirty="0" smtClean="0"/>
              <a:t> Data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Actinides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Sample </a:t>
            </a:r>
            <a:r>
              <a:rPr lang="en-US" dirty="0" smtClean="0"/>
              <a:t>preparation</a:t>
            </a:r>
            <a:r>
              <a:rPr lang="de-DE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Irradiation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Content: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4860751"/>
            <a:ext cx="3611734" cy="24052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4" y="4095005"/>
            <a:ext cx="2143125" cy="32099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64" y="4056087"/>
            <a:ext cx="21431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036282"/>
              </p:ext>
            </p:extLst>
          </p:nvPr>
        </p:nvGraphicFramePr>
        <p:xfrm>
          <a:off x="846200" y="2058655"/>
          <a:ext cx="9505056" cy="509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406"/>
                <a:gridCol w="2548859"/>
                <a:gridCol w="776386"/>
                <a:gridCol w="4654405"/>
              </a:tblGrid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Thermal </a:t>
                      </a:r>
                      <a:r>
                        <a:rPr lang="en-US" sz="1400" dirty="0" err="1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baseline="-25000" dirty="0" err="1">
                          <a:effectLst/>
                        </a:rPr>
                        <a:t>n,</a:t>
                      </a:r>
                      <a:r>
                        <a:rPr lang="en-US" sz="1400" baseline="-25000" dirty="0" err="1"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Method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81.8 ± 3.6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spectroscopy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F. Marie et al. NIM A 556, 547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84.4 b</a:t>
                      </a:r>
                      <a:endParaRPr lang="en-US" sz="1100" dirty="0">
                        <a:effectLst/>
                        <a:latin typeface="Symbol" pitchFamily="18" charset="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Activation + spectroscopy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Y. Hatsukawa et al. JAERI Tokai Report Series, 98-003, 221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 ± 6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spectroscopy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V.D. Gravilov et al. Atomnaya Energiya 41, 185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73.6 ± 1.8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spectroscopy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J.P. Butler et al. </a:t>
                      </a:r>
                      <a:r>
                        <a:rPr lang="en-US" sz="1400">
                          <a:effectLst/>
                        </a:rPr>
                        <a:t>Canad.J.Phys. 35, 147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78.0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radiochemistry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R.L. Folger et al. </a:t>
                      </a:r>
                      <a:r>
                        <a:rPr lang="en-US" sz="1400">
                          <a:effectLst/>
                        </a:rPr>
                        <a:t>Nucl. Cross-Section Tech. Conf., Washington,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 &lt; </a:t>
                      </a:r>
                      <a:r>
                        <a:rPr lang="en-US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&lt; 84 </a:t>
                      </a: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spectroscopy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C.H. Ice, Savannah River Reports, MS-66, 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 ± 50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spectroscopy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B.G. Harvey et al. Phys. Rev. 95, 581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115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radiochmistry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C.M. Stevens et al. Phys. Rev. 94, 974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75.1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ENDFB-VI.8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www.nndc.bnl.gov/exfor/endf00.html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76.75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JENDL3.3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www.ndc.tokai.jaeri.go.jp/jendl/j33/j33.html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76.72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JEFF3.1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www.nea.fr/html/dbdata/JEFF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810196" y="684287"/>
            <a:ext cx="9487260" cy="495646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088728" y="1188343"/>
            <a:ext cx="900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thermal capture cross sections for </a:t>
            </a:r>
            <a:r>
              <a:rPr lang="en-US" baseline="30000" dirty="0" smtClean="0"/>
              <a:t>243</a:t>
            </a:r>
            <a:r>
              <a:rPr lang="en-US" dirty="0" smtClean="0"/>
              <a:t>Am(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244</a:t>
            </a:r>
            <a:r>
              <a:rPr lang="en-US" dirty="0" smtClean="0"/>
              <a:t>Am </a:t>
            </a:r>
            <a:r>
              <a:rPr lang="en-US" dirty="0"/>
              <a:t>with existing </a:t>
            </a:r>
            <a:r>
              <a:rPr lang="en-US" dirty="0" smtClean="0"/>
              <a:t> and evaluated </a:t>
            </a:r>
            <a:r>
              <a:rPr lang="en-US" dirty="0"/>
              <a:t>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069704"/>
              </p:ext>
            </p:extLst>
          </p:nvPr>
        </p:nvGraphicFramePr>
        <p:xfrm>
          <a:off x="882204" y="1620391"/>
          <a:ext cx="9217023" cy="5737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181"/>
                <a:gridCol w="2471621"/>
                <a:gridCol w="752859"/>
                <a:gridCol w="451336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Thermal </a:t>
                      </a:r>
                      <a:r>
                        <a:rPr lang="en-US" sz="1400" dirty="0" err="1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baseline="-25000" dirty="0" err="1">
                          <a:effectLst/>
                        </a:rPr>
                        <a:t>n,</a:t>
                      </a:r>
                      <a:r>
                        <a:rPr lang="en-US" sz="1400" baseline="-25000" dirty="0" err="1"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Method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175 ± 26.5 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G.T. Seaborg et al., Chicago University Metallurgical Labs Reports No.3471, p.2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293 ± 44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R. Elson et al., Physical Review 90, 102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 ± 15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R.R. Smith et al., Phys. Rev. 101/3, 1053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260 ± 13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</a:t>
                      </a:r>
                      <a:r>
                        <a:rPr lang="de-DE" sz="1400">
                          <a:effectLst/>
                        </a:rPr>
                        <a:t>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B.M. Aleksandrov et al., Atomnaya Energiya 32, 178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 ± 22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E.M. Gryntakis et al., J. Inorg and Nucl. Chem. 36/7, 1447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219 ± 6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L.N.Jurova et al., Vop. At.Nauki i Tekhn., Ser.Yadernye Konstanty 1/55,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62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186 ± </a:t>
                      </a:r>
                      <a:r>
                        <a:rPr lang="en-US" sz="1400" dirty="0" smtClean="0">
                          <a:effectLst/>
                        </a:rPr>
                        <a:t>13 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Activation + spectrometry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T. Hashimoto et al., J. Radioanal. Nucl. Chem. 120/1, 185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311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200 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311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201,7 b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JENDL-4.0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  <a:tr h="311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226,9 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JEFF3.3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35" marR="66335" marT="0" marB="0"/>
                </a:tc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954212" y="324247"/>
            <a:ext cx="9487260" cy="495646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 rot="10800000" flipV="1">
            <a:off x="882204" y="756294"/>
            <a:ext cx="8945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thermal capture cross sections for </a:t>
            </a:r>
            <a:r>
              <a:rPr lang="en-US" baseline="30000" dirty="0"/>
              <a:t>231</a:t>
            </a:r>
            <a:r>
              <a:rPr lang="en-US" dirty="0"/>
              <a:t>Pa(</a:t>
            </a:r>
            <a:r>
              <a:rPr lang="en-US" dirty="0" err="1"/>
              <a:t>n,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dirty="0"/>
              <a:t>) </a:t>
            </a:r>
            <a:r>
              <a:rPr lang="en-US" baseline="30000" dirty="0"/>
              <a:t>232</a:t>
            </a:r>
            <a:r>
              <a:rPr lang="en-US" dirty="0"/>
              <a:t>Pa with </a:t>
            </a:r>
            <a:r>
              <a:rPr lang="en-US" dirty="0" smtClean="0"/>
              <a:t>existing and </a:t>
            </a:r>
            <a:r>
              <a:rPr lang="en-US" dirty="0"/>
              <a:t>evaluated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31913"/>
              </p:ext>
            </p:extLst>
          </p:nvPr>
        </p:nvGraphicFramePr>
        <p:xfrm>
          <a:off x="882204" y="1620386"/>
          <a:ext cx="9557948" cy="5652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305"/>
                <a:gridCol w="1423993"/>
                <a:gridCol w="1556253"/>
                <a:gridCol w="1470284"/>
                <a:gridCol w="1537883"/>
                <a:gridCol w="1315981"/>
                <a:gridCol w="1146249"/>
              </a:tblGrid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Nuclide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 life (s)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 life (years)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ENDF (b)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JENDL-4.0 (b)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JEFF 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our 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aseline="30000" dirty="0">
                          <a:effectLst/>
                        </a:rPr>
                        <a:t>231</a:t>
                      </a:r>
                      <a:r>
                        <a:rPr lang="de-DE" sz="1400" dirty="0">
                          <a:effectLst/>
                        </a:rPr>
                        <a:t>Pa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1.03E+12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3,28E+04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201,7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226,9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aseline="30000" dirty="0">
                          <a:effectLst/>
                        </a:rPr>
                        <a:t>233</a:t>
                      </a:r>
                      <a:r>
                        <a:rPr lang="de-DE" sz="1400" dirty="0">
                          <a:effectLst/>
                        </a:rPr>
                        <a:t>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5,02E+12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5,02E+05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45,3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45,26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45,2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aseline="30000" dirty="0">
                          <a:effectLst/>
                        </a:rPr>
                        <a:t>234</a:t>
                      </a:r>
                      <a:r>
                        <a:rPr lang="de-DE" sz="1400" baseline="0" dirty="0">
                          <a:effectLst/>
                        </a:rPr>
                        <a:t>U</a:t>
                      </a:r>
                      <a:endParaRPr lang="en-US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7,74E+12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2,46E+05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100,9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100,3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119,2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aseline="30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236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7,39E+14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2,34E+07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5,1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5,123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13,7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aseline="30000" dirty="0">
                          <a:effectLst/>
                          <a:highlight>
                            <a:srgbClr val="00FFFF"/>
                          </a:highlight>
                        </a:rPr>
                        <a:t>237</a:t>
                      </a:r>
                      <a:r>
                        <a:rPr lang="de-DE" sz="1400" dirty="0">
                          <a:effectLst/>
                          <a:highlight>
                            <a:srgbClr val="00FFFF"/>
                          </a:highlight>
                        </a:rPr>
                        <a:t>N</a:t>
                      </a:r>
                      <a:r>
                        <a:rPr lang="en-US" sz="1400" dirty="0">
                          <a:effectLst/>
                          <a:highlight>
                            <a:srgbClr val="00FFFF"/>
                          </a:highlight>
                        </a:rPr>
                        <a:t>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6,76E+13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2,14E+06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178,1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195,8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FFFF"/>
                          </a:highlight>
                        </a:rPr>
                        <a:t>180,3 </a:t>
                      </a:r>
                      <a:r>
                        <a:rPr lang="en-US" sz="1400" dirty="0" smtClean="0">
                          <a:effectLst/>
                          <a:highlight>
                            <a:srgbClr val="00FFFF"/>
                          </a:highlight>
                        </a:rPr>
                        <a:t>±</a:t>
                      </a:r>
                      <a:r>
                        <a:rPr lang="en-US" sz="1400" baseline="0" dirty="0" smtClean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400" dirty="0" smtClean="0">
                          <a:effectLst/>
                          <a:highlight>
                            <a:srgbClr val="00FFFF"/>
                          </a:highlight>
                        </a:rPr>
                        <a:t>7,4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239</a:t>
                      </a:r>
                      <a:r>
                        <a:rPr lang="en-US" sz="1400" dirty="0">
                          <a:effectLst/>
                        </a:rPr>
                        <a:t>Pu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7,60E+11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2,41E+04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271,5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272,4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241</a:t>
                      </a:r>
                      <a:r>
                        <a:rPr lang="en-US" sz="1400" dirty="0">
                          <a:effectLst/>
                        </a:rPr>
                        <a:t>Pu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4,51E+08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363,1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363,0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highlight>
                            <a:srgbClr val="00FFFF"/>
                          </a:highlight>
                        </a:rPr>
                        <a:t>242</a:t>
                      </a:r>
                      <a:r>
                        <a:rPr lang="en-US" sz="1400" dirty="0">
                          <a:effectLst/>
                          <a:highlight>
                            <a:srgbClr val="00FFFF"/>
                          </a:highlight>
                        </a:rPr>
                        <a:t>Pu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1,18E+13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3,73E+05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19,88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00FFFF"/>
                          </a:highlight>
                        </a:rPr>
                        <a:t>18,8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FFFF"/>
                          </a:highlight>
                        </a:rPr>
                        <a:t>16,7  ±  1,6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241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1,36E+10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432,6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550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684,3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647,0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243</a:t>
                      </a:r>
                      <a:r>
                        <a:rPr lang="en-US" sz="1400" dirty="0">
                          <a:effectLst/>
                        </a:rPr>
                        <a:t>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2,32E+11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7,37E+03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79,26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76,7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243</a:t>
                      </a:r>
                      <a:r>
                        <a:rPr lang="en-US" sz="14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9,18E+08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131,4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244</a:t>
                      </a:r>
                      <a:r>
                        <a:rPr lang="en-US" sz="14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5,71E+08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245</a:t>
                      </a:r>
                      <a:r>
                        <a:rPr lang="en-US" sz="14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2,68E+11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8,5E+04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359,1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248</a:t>
                      </a:r>
                      <a:r>
                        <a:rPr lang="en-US" sz="14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1,07E+13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3,4E+05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882204" y="324247"/>
            <a:ext cx="9487260" cy="495646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82204" y="900311"/>
            <a:ext cx="93610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Vergleich von Wirkungsquerschnitten einiger relevanter </a:t>
            </a:r>
            <a:r>
              <a:rPr lang="de-DE" sz="1800" dirty="0" err="1"/>
              <a:t>Actinide</a:t>
            </a:r>
            <a:r>
              <a:rPr lang="de-DE" sz="1800" dirty="0"/>
              <a:t> in unterschiedlichen evaluierten Datenkatalogen, ENDF (</a:t>
            </a:r>
            <a:r>
              <a:rPr lang="de-DE" sz="1800" dirty="0" err="1"/>
              <a:t>Brookhaven</a:t>
            </a:r>
            <a:r>
              <a:rPr lang="de-DE" sz="1800" dirty="0"/>
              <a:t>, USA), JENDL-4.0 (Japan) und JEFF3.3 ( OECD-NEA)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10196" y="1332359"/>
            <a:ext cx="9757064" cy="5400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Actinide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reprocessed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La </a:t>
            </a:r>
            <a:r>
              <a:rPr lang="de-DE" dirty="0" err="1" smtClean="0"/>
              <a:t>Hague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Sellafield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</a:t>
            </a:r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nuclide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a PGAA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analytical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actinide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in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Safeguard</a:t>
            </a:r>
            <a:r>
              <a:rPr lang="de-DE" dirty="0" smtClean="0"/>
              <a:t> </a:t>
            </a:r>
            <a:r>
              <a:rPr lang="de-DE" dirty="0" err="1" smtClean="0"/>
              <a:t>swipe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Accurate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PGAA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analytical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actinide</a:t>
            </a:r>
            <a:r>
              <a:rPr lang="de-DE" dirty="0" smtClean="0"/>
              <a:t> </a:t>
            </a:r>
            <a:r>
              <a:rPr lang="de-DE" dirty="0" err="1" smtClean="0"/>
              <a:t>quantification</a:t>
            </a:r>
            <a:r>
              <a:rPr lang="de-DE" dirty="0" smtClean="0"/>
              <a:t>. Low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will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Budapest Research </a:t>
            </a:r>
            <a:r>
              <a:rPr lang="de-DE" dirty="0" err="1" smtClean="0"/>
              <a:t>Reactor</a:t>
            </a:r>
            <a:r>
              <a:rPr lang="de-DE" dirty="0" smtClean="0"/>
              <a:t> a versatile PGAA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(thermal </a:t>
            </a:r>
            <a:r>
              <a:rPr lang="de-DE" dirty="0" err="1" smtClean="0"/>
              <a:t>equivalent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= 2.3x10</a:t>
            </a:r>
            <a:r>
              <a:rPr lang="de-DE" baseline="30000" dirty="0" smtClean="0"/>
              <a:t>7 </a:t>
            </a:r>
            <a:r>
              <a:rPr lang="de-DE" dirty="0" smtClean="0"/>
              <a:t>cm</a:t>
            </a:r>
            <a:r>
              <a:rPr lang="de-DE" baseline="30000" dirty="0" smtClean="0"/>
              <a:t>-2</a:t>
            </a:r>
            <a:r>
              <a:rPr lang="de-DE" dirty="0" smtClean="0"/>
              <a:t> s</a:t>
            </a:r>
            <a:r>
              <a:rPr lang="de-DE" baseline="30000" dirty="0" smtClean="0"/>
              <a:t>-1</a:t>
            </a:r>
            <a:r>
              <a:rPr lang="de-DE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Forschungsneutronenquelle Heinz Maier-Leibnitz (FRM-II) in Garching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7x10</a:t>
            </a:r>
            <a:r>
              <a:rPr lang="de-DE" baseline="30000" dirty="0" smtClean="0"/>
              <a:t>9</a:t>
            </a:r>
            <a:r>
              <a:rPr lang="de-DE" dirty="0" smtClean="0"/>
              <a:t> cm</a:t>
            </a:r>
            <a:r>
              <a:rPr lang="de-DE" baseline="30000" dirty="0" smtClean="0"/>
              <a:t>-2</a:t>
            </a:r>
            <a:r>
              <a:rPr lang="de-DE" dirty="0" smtClean="0"/>
              <a:t> s</a:t>
            </a:r>
            <a:r>
              <a:rPr lang="de-DE" baseline="30000" dirty="0" smtClean="0"/>
              <a:t>-1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sample </a:t>
            </a:r>
            <a:r>
              <a:rPr lang="de-DE" dirty="0" err="1" smtClean="0"/>
              <a:t>irradiations</a:t>
            </a:r>
            <a:r>
              <a:rPr lang="de-DE" dirty="0"/>
              <a:t>.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baseline="30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882204" y="756295"/>
            <a:ext cx="9487260" cy="495646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2204" y="1836415"/>
            <a:ext cx="9667260" cy="3736006"/>
          </a:xfrm>
        </p:spPr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atempt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pallets</a:t>
            </a:r>
            <a:r>
              <a:rPr lang="de-DE" dirty="0" smtClean="0"/>
              <a:t> in </a:t>
            </a:r>
            <a:r>
              <a:rPr lang="de-DE" dirty="0" err="1" smtClean="0"/>
              <a:t>aluminium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pallets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sandwich</a:t>
            </a:r>
            <a:r>
              <a:rPr lang="de-DE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>
          <a:xfrm>
            <a:off x="810196" y="828303"/>
            <a:ext cx="9487260" cy="495646"/>
          </a:xfrm>
        </p:spPr>
        <p:txBody>
          <a:bodyPr/>
          <a:lstStyle/>
          <a:p>
            <a:r>
              <a:rPr lang="de-DE" dirty="0" smtClean="0"/>
              <a:t>Sample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irradiation</a:t>
            </a:r>
            <a:endParaRPr lang="en-US" dirty="0"/>
          </a:p>
        </p:txBody>
      </p:sp>
      <p:pic>
        <p:nvPicPr>
          <p:cNvPr id="4" name="Picture 4" descr="08032011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2916535"/>
            <a:ext cx="4136207" cy="31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romotion\Np237_Probenbereitung_Juni2011\Messung\IMG_6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2924369"/>
            <a:ext cx="4124266" cy="309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4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00000" y="1988841"/>
            <a:ext cx="9667260" cy="855686"/>
          </a:xfrm>
        </p:spPr>
        <p:txBody>
          <a:bodyPr/>
          <a:lstStyle/>
          <a:p>
            <a:r>
              <a:rPr lang="de-DE" dirty="0" err="1" smtClean="0"/>
              <a:t>Encapsulation</a:t>
            </a:r>
            <a:r>
              <a:rPr lang="de-DE" dirty="0" smtClean="0"/>
              <a:t> in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Suprasil</a:t>
            </a:r>
            <a:r>
              <a:rPr lang="de-DE" dirty="0" smtClean="0"/>
              <a:t> </a:t>
            </a:r>
            <a:r>
              <a:rPr lang="de-DE" dirty="0" err="1" smtClean="0"/>
              <a:t>quartz</a:t>
            </a:r>
            <a:r>
              <a:rPr lang="de-DE" dirty="0" smtClean="0"/>
              <a:t> </a:t>
            </a:r>
            <a:r>
              <a:rPr lang="de-DE" dirty="0" err="1" smtClean="0"/>
              <a:t>ampoules</a:t>
            </a:r>
            <a:r>
              <a:rPr lang="de-DE" dirty="0" smtClean="0"/>
              <a:t> was not </a:t>
            </a:r>
            <a:r>
              <a:rPr lang="de-DE" dirty="0" err="1" smtClean="0"/>
              <a:t>conclusive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badly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segregation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Au </a:t>
            </a:r>
            <a:r>
              <a:rPr lang="de-DE" dirty="0" err="1" smtClean="0"/>
              <a:t>powder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irradiation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228" y="3446644"/>
            <a:ext cx="4176000" cy="313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755" y="3446645"/>
            <a:ext cx="4175999" cy="313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2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irradiation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96" y="1836415"/>
            <a:ext cx="5416387" cy="42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82204" y="6372919"/>
            <a:ext cx="90730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radiographic image of the </a:t>
            </a:r>
            <a:r>
              <a:rPr lang="en-US" baseline="30000" dirty="0"/>
              <a:t>242</a:t>
            </a:r>
            <a:r>
              <a:rPr lang="en-US" dirty="0"/>
              <a:t>PuO</a:t>
            </a:r>
            <a:r>
              <a:rPr lang="en-US" baseline="-25000" dirty="0"/>
              <a:t>2</a:t>
            </a:r>
            <a:r>
              <a:rPr lang="en-US" dirty="0"/>
              <a:t> samples in quartz ampules. The first two contain gold powder as a flux monitor.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8405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Benutzerdefiniert</PresentationFormat>
  <Paragraphs>288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Reisen, Clarissa</dc:creator>
  <cp:lastModifiedBy>Matthias Rossbach</cp:lastModifiedBy>
  <cp:revision>67</cp:revision>
  <dcterms:created xsi:type="dcterms:W3CDTF">2011-06-09T07:25:32Z</dcterms:created>
  <dcterms:modified xsi:type="dcterms:W3CDTF">2013-01-23T14:07:25Z</dcterms:modified>
</cp:coreProperties>
</file>