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149"/>
    <a:srgbClr val="2F5A5F"/>
    <a:srgbClr val="DA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7B7626-47D9-4EA6-AA6B-2C2DD8484C40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11CF30-0A9C-4908-8988-0F2F505C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D2776A-BC6C-453B-B80B-4A21935F3352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22C867-E16F-492D-845D-64C5BCBD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2C867-E16F-492D-845D-64C5BCBD8F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7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New_DOE_Logo_Color_042808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600" y="6384925"/>
            <a:ext cx="1577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ORNL_managed by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375" y="6356350"/>
            <a:ext cx="31194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457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New_DOE_Logo_Color_042808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600" y="6384925"/>
            <a:ext cx="1577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ORNL_managed by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375" y="6356350"/>
            <a:ext cx="31194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457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0F5B4C-9C94-4AFD-8C7E-1AFB7B88756A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987C8F-1900-404A-93C8-D43A2FAF28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4343401" y="1219200"/>
            <a:ext cx="2767313" cy="2476500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Picture 16" descr="N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0934"/>
          <a:stretch/>
        </p:blipFill>
        <p:spPr bwMode="auto">
          <a:xfrm>
            <a:off x="4646061" y="3124200"/>
            <a:ext cx="2585155" cy="2514600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4n\AppData\Local\Microsoft\Windows\Temporary Internet Files\Content.Outlook\1FQ48K96\holifield_feat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26028"/>
            <a:ext cx="2569185" cy="2634343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2772" y="609600"/>
            <a:ext cx="41801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STATUS REPORT ON NUCLEAR STRUCTURE AND DECAY DATA </a:t>
            </a:r>
          </a:p>
          <a:p>
            <a:r>
              <a:rPr lang="en-US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ACTIVITIES AT </a:t>
            </a:r>
          </a:p>
          <a:p>
            <a:r>
              <a:rPr lang="en-US" sz="20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OAK RIDGE NATIONAL LABORATORY</a:t>
            </a:r>
            <a:endParaRPr lang="en-US" sz="2000" b="1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6061" y="16764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19714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NUCLEAR DATA </a:t>
            </a:r>
            <a:r>
              <a:rPr lang="en-US" b="1" dirty="0" smtClean="0">
                <a:solidFill>
                  <a:srgbClr val="197149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PROGRAM</a:t>
            </a:r>
            <a:endParaRPr lang="en-US" sz="900" b="1" dirty="0">
              <a:solidFill>
                <a:srgbClr val="1971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3048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97149"/>
                </a:solidFill>
              </a:rPr>
              <a:t>20</a:t>
            </a:r>
            <a:r>
              <a:rPr lang="en-US" b="1" baseline="30000" dirty="0" smtClean="0">
                <a:solidFill>
                  <a:srgbClr val="197149"/>
                </a:solidFill>
              </a:rPr>
              <a:t>th</a:t>
            </a:r>
            <a:r>
              <a:rPr lang="en-US" b="1" dirty="0" smtClean="0">
                <a:solidFill>
                  <a:srgbClr val="197149"/>
                </a:solidFill>
              </a:rPr>
              <a:t> Meeting of the Nuclear Structure and Decay Data</a:t>
            </a:r>
          </a:p>
          <a:p>
            <a:r>
              <a:rPr lang="en-US" b="1" dirty="0" smtClean="0">
                <a:solidFill>
                  <a:srgbClr val="197149"/>
                </a:solidFill>
              </a:rPr>
              <a:t>(NSDD) Network</a:t>
            </a:r>
            <a:endParaRPr lang="en-US" b="1" dirty="0">
              <a:solidFill>
                <a:srgbClr val="1971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2772" y="4517180"/>
            <a:ext cx="4302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Caroline Nesaraja , Murray Martin</a:t>
            </a:r>
          </a:p>
          <a:p>
            <a:r>
              <a:rPr lang="en-US" b="1" dirty="0" smtClean="0"/>
              <a:t>&amp; Michael Smith</a:t>
            </a:r>
            <a:endParaRPr lang="en-US" b="1" dirty="0"/>
          </a:p>
        </p:txBody>
      </p:sp>
      <p:pic>
        <p:nvPicPr>
          <p:cNvPr id="28" name="Picture 27" descr="http://portal.ornl.gov/sites/cerd/cm/Documents/ResourcesLogoFiles/ResLogosORNL/ORN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57" y="2332164"/>
            <a:ext cx="1307457" cy="656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1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14400"/>
            <a:ext cx="8229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264A4E"/>
                </a:solidFill>
              </a:rPr>
              <a:t>Members:</a:t>
            </a:r>
          </a:p>
          <a:p>
            <a:endParaRPr lang="en-US" b="1" dirty="0" smtClean="0">
              <a:solidFill>
                <a:srgbClr val="264A4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Michael Smith</a:t>
            </a:r>
            <a:r>
              <a:rPr lang="en-US" sz="1600" dirty="0" smtClean="0"/>
              <a:t>: Group Leader -Experimental Astrophysics, Nuclear Data</a:t>
            </a: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Caroline </a:t>
            </a:r>
            <a:r>
              <a:rPr lang="en-US" sz="1600" b="1" dirty="0" err="1" smtClean="0"/>
              <a:t>Nesaraja</a:t>
            </a:r>
            <a:r>
              <a:rPr lang="en-US" sz="1600" dirty="0" smtClean="0"/>
              <a:t>: ENSDF Evaluator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Murray Martin</a:t>
            </a:r>
            <a:r>
              <a:rPr lang="en-US" sz="1600" dirty="0" smtClean="0"/>
              <a:t>: ENSDF </a:t>
            </a:r>
            <a:r>
              <a:rPr lang="en-US" sz="1600" dirty="0"/>
              <a:t>Evaluator and consultant</a:t>
            </a:r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Eric Lingerfelt</a:t>
            </a:r>
            <a:r>
              <a:rPr lang="en-US" sz="1600" dirty="0" smtClean="0"/>
              <a:t>: Software Developer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81000" y="3886200"/>
            <a:ext cx="7391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264A4E"/>
                </a:solidFill>
              </a:rPr>
              <a:t>Activities:</a:t>
            </a:r>
            <a:endParaRPr lang="en-US" sz="2000" b="1" dirty="0">
              <a:solidFill>
                <a:srgbClr val="264A4E"/>
              </a:solidFill>
            </a:endParaRPr>
          </a:p>
          <a:p>
            <a:endParaRPr lang="en-US" b="1" dirty="0">
              <a:solidFill>
                <a:srgbClr val="264A4E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Nuclear Structure Data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Nuclear Astrophysics Data</a:t>
            </a:r>
            <a:endParaRPr lang="en-US" sz="1600" dirty="0"/>
          </a:p>
          <a:p>
            <a:endParaRPr lang="en-US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Online Software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305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64A4E"/>
                </a:solidFill>
              </a:rPr>
              <a:t>Nuclear </a:t>
            </a:r>
            <a:r>
              <a:rPr lang="en-US" sz="2000" b="1" dirty="0">
                <a:solidFill>
                  <a:srgbClr val="264A4E"/>
                </a:solidFill>
              </a:rPr>
              <a:t>Structure </a:t>
            </a:r>
            <a:r>
              <a:rPr lang="en-US" sz="2000" b="1" dirty="0">
                <a:solidFill>
                  <a:srgbClr val="264A4E"/>
                </a:solidFill>
              </a:rPr>
              <a:t>Data:</a:t>
            </a:r>
          </a:p>
          <a:p>
            <a:endParaRPr lang="en-US" b="1" dirty="0"/>
          </a:p>
          <a:p>
            <a:r>
              <a:rPr lang="en-US" dirty="0" smtClean="0"/>
              <a:t>Mass Chain Evaluation</a:t>
            </a:r>
          </a:p>
          <a:p>
            <a:endParaRPr lang="en-US" dirty="0" smtClean="0"/>
          </a:p>
          <a:p>
            <a:r>
              <a:rPr lang="en-US" dirty="0" smtClean="0"/>
              <a:t>ORNL responsibility: A=241-249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Mass </a:t>
            </a:r>
            <a:r>
              <a:rPr lang="en-US" dirty="0" smtClean="0"/>
              <a:t>Chain	Current ENSDF Database (from NNDC website)</a:t>
            </a:r>
          </a:p>
          <a:p>
            <a:endParaRPr lang="en-US" dirty="0" smtClean="0"/>
          </a:p>
          <a:p>
            <a:pPr marL="1882775" lvl="3" indent="-1425575">
              <a:buAutoNum type="arabicPlain" startAt="241"/>
            </a:pP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M.J. Martin (NDS 106, 89 (2005)  (Lit cut-off June, 2005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17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882775" lvl="3" indent="-1425575">
              <a:buAutoNum type="arabicPlain" startAt="241"/>
            </a:pP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Y. A.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Akovali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(NDS 96, 177 (2002) (Lit cut-off Sept., 2001)</a:t>
            </a:r>
          </a:p>
          <a:p>
            <a:pPr marL="457200" lvl="3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243		 Y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</a:rPr>
              <a:t>. A. </a:t>
            </a:r>
            <a:r>
              <a:rPr lang="en-US" sz="1700" dirty="0" err="1">
                <a:solidFill>
                  <a:schemeClr val="accent2">
                    <a:lumMod val="50000"/>
                  </a:schemeClr>
                </a:solidFill>
              </a:rPr>
              <a:t>Akovali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</a:rPr>
              <a:t> (NDS 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103, 515 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2004) (Lit cut-off March, 2004)</a:t>
            </a:r>
          </a:p>
          <a:p>
            <a:pPr marL="457200" lvl="3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244		 Y. A.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Akovali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(NDS 99, 197 (2003) (Lit cut-off June, 2002)</a:t>
            </a:r>
          </a:p>
          <a:p>
            <a:pPr marL="1882775" lvl="6" indent="-1425575">
              <a:buAutoNum type="arabicPlain" startAt="245"/>
            </a:pP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E. Browne &amp; J.K. Tuli (NDS 112,447 (2011)</a:t>
            </a:r>
          </a:p>
          <a:p>
            <a:pPr marL="1882775" lvl="6" indent="-1425575">
              <a:buFontTx/>
              <a:buAutoNum type="arabicPlain" startAt="245"/>
            </a:pPr>
            <a:r>
              <a:rPr lang="en-US" sz="1700" dirty="0">
                <a:solidFill>
                  <a:schemeClr val="accent2">
                    <a:lumMod val="50000"/>
                  </a:schemeClr>
                </a:solidFill>
              </a:rPr>
              <a:t>E. Browne &amp; J.K. Tuli (NDS 112,447 (2011)</a:t>
            </a:r>
          </a:p>
          <a:p>
            <a:pPr marL="1882775" lvl="6" indent="-1425575">
              <a:buAutoNum type="arabicPlain" startAt="245"/>
            </a:pP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Y. A.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Akovali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(NDS 102, 515 (2004) Lit cut-off August, 2003)</a:t>
            </a:r>
            <a:r>
              <a:rPr lang="en-US" sz="1700" dirty="0" smtClean="0">
                <a:solidFill>
                  <a:srgbClr val="FF0000"/>
                </a:solidFill>
              </a:rPr>
              <a:t>*</a:t>
            </a:r>
          </a:p>
          <a:p>
            <a:pPr marL="1882775" lvl="6" indent="-1425575">
              <a:buAutoNum type="arabicPlain" startAt="245"/>
            </a:pP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Y. A.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Akovali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(NDS 87, 249 (1998) (Lit cut-off July, 1998)</a:t>
            </a:r>
            <a:r>
              <a:rPr lang="en-US" sz="1700" dirty="0" smtClean="0">
                <a:solidFill>
                  <a:srgbClr val="FF0000"/>
                </a:solidFill>
              </a:rPr>
              <a:t>*</a:t>
            </a:r>
          </a:p>
          <a:p>
            <a:pPr marL="1882775" lvl="6" indent="-1425575">
              <a:buAutoNum type="arabicPlain" startAt="245"/>
            </a:pP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Khalifeh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</a:rPr>
              <a:t>Abusalem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(NDS 112, 2129 (2011)</a:t>
            </a:r>
          </a:p>
          <a:p>
            <a:pPr marL="457200" lvl="6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		</a:t>
            </a:r>
            <a:r>
              <a:rPr lang="en-US" sz="1700" dirty="0" smtClean="0">
                <a:solidFill>
                  <a:srgbClr val="FF0000"/>
                </a:solidFill>
              </a:rPr>
              <a:t>*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Under revision at ORNL</a:t>
            </a:r>
          </a:p>
          <a:p>
            <a:pPr marL="1882775" lvl="6" indent="-1425575">
              <a:buAutoNum type="arabicPlain" startAt="245"/>
            </a:pPr>
            <a:endParaRPr lang="en-US" dirty="0" smtClean="0"/>
          </a:p>
        </p:txBody>
      </p:sp>
      <p:pic>
        <p:nvPicPr>
          <p:cNvPr id="3" name="Picture 6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809" y="876300"/>
            <a:ext cx="3299042" cy="213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1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818" y="1142999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the last NSDD meeting in 2011</a:t>
            </a:r>
          </a:p>
          <a:p>
            <a:r>
              <a:rPr lang="en-US" dirty="0" smtClean="0"/>
              <a:t>Current status of mass chain evaluation. </a:t>
            </a:r>
          </a:p>
          <a:p>
            <a:endParaRPr lang="en-US" dirty="0" smtClean="0"/>
          </a:p>
          <a:p>
            <a:pPr>
              <a:tabLst>
                <a:tab pos="1766888" algn="l"/>
                <a:tab pos="3206750" algn="l"/>
                <a:tab pos="4572000" algn="l"/>
                <a:tab pos="4684713" algn="l"/>
                <a:tab pos="5943600" algn="l"/>
              </a:tabLst>
            </a:pPr>
            <a:r>
              <a:rPr lang="en-US" dirty="0" smtClean="0"/>
              <a:t>Mass Chain	Evaluator	</a:t>
            </a:r>
            <a:r>
              <a:rPr lang="en-US" dirty="0" smtClean="0"/>
              <a:t>#Nuclides</a:t>
            </a:r>
            <a:r>
              <a:rPr lang="en-US" dirty="0" smtClean="0"/>
              <a:t>	   #Pages	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Status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152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Martin		17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373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Post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69		Nesaraja		12	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172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Post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Review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248		Martin		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?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Under Evaluation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247		Nesaraja		8	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40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Pre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4543" y="3831264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srgbClr val="FF0000"/>
                </a:solidFill>
              </a:rPr>
              <a:t>*</a:t>
            </a:r>
            <a:r>
              <a:rPr lang="en-US" sz="1400" dirty="0" smtClean="0">
                <a:solidFill>
                  <a:prstClr val="black"/>
                </a:solidFill>
              </a:rPr>
              <a:t> To </a:t>
            </a:r>
            <a:r>
              <a:rPr lang="en-US" sz="1400" dirty="0">
                <a:solidFill>
                  <a:prstClr val="black"/>
                </a:solidFill>
              </a:rPr>
              <a:t>be moved into the next stage of processing within a month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brightnessContrast contrast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88" t="19667" r="18476" b="50263"/>
          <a:stretch/>
        </p:blipFill>
        <p:spPr bwMode="auto">
          <a:xfrm>
            <a:off x="5148436" y="4513797"/>
            <a:ext cx="3233564" cy="117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0" t="2870" b="2154"/>
          <a:stretch/>
        </p:blipFill>
        <p:spPr bwMode="auto">
          <a:xfrm>
            <a:off x="838200" y="4677916"/>
            <a:ext cx="3352800" cy="97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4513797"/>
            <a:ext cx="3657600" cy="1353603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36418" y="4490249"/>
            <a:ext cx="3657600" cy="1353603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2844" y="1295400"/>
            <a:ext cx="772885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64A4E"/>
                </a:solidFill>
              </a:rPr>
              <a:t>Future </a:t>
            </a:r>
            <a:r>
              <a:rPr lang="en-US" sz="2000" b="1" dirty="0" smtClean="0">
                <a:solidFill>
                  <a:srgbClr val="264A4E"/>
                </a:solidFill>
              </a:rPr>
              <a:t>Activities:</a:t>
            </a:r>
            <a:endParaRPr lang="en-US" sz="2000" b="1" dirty="0">
              <a:solidFill>
                <a:srgbClr val="264A4E"/>
              </a:solidFill>
            </a:endParaRPr>
          </a:p>
          <a:p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A=241, 242,  &amp; 243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nuclei-especially those relevant for nuclear astrophysics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841</TotalTime>
  <Words>138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D Nesaraja</dc:creator>
  <cp:lastModifiedBy>Caroline D Nesaraja</cp:lastModifiedBy>
  <cp:revision>56</cp:revision>
  <cp:lastPrinted>2013-01-17T19:35:30Z</cp:lastPrinted>
  <dcterms:created xsi:type="dcterms:W3CDTF">2013-01-16T15:34:43Z</dcterms:created>
  <dcterms:modified xsi:type="dcterms:W3CDTF">2013-01-23T16:06:59Z</dcterms:modified>
</cp:coreProperties>
</file>