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5" r:id="rId4"/>
    <p:sldId id="261" r:id="rId5"/>
    <p:sldId id="266" r:id="rId6"/>
    <p:sldId id="264" r:id="rId7"/>
    <p:sldId id="262" r:id="rId8"/>
    <p:sldId id="278" r:id="rId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993300"/>
    <a:srgbClr val="4A80B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13" autoAdjust="0"/>
    <p:restoredTop sz="96129" autoAdjust="0"/>
  </p:normalViewPr>
  <p:slideViewPr>
    <p:cSldViewPr>
      <p:cViewPr>
        <p:scale>
          <a:sx n="100" d="100"/>
          <a:sy n="100" d="100"/>
        </p:scale>
        <p:origin x="-1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24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24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24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24">
              <a:defRPr sz="1400"/>
            </a:lvl1pPr>
          </a:lstStyle>
          <a:p>
            <a:pPr>
              <a:defRPr/>
            </a:pPr>
            <a:fld id="{8E8BD800-43F5-4D15-979E-81BB69B18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25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AEACF-9091-47EC-86EC-E3BAE22FA60D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A2DF1-1E29-47BC-89DA-A6B0F9E2B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2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F5F47-A126-4677-ADE0-2DC1A943A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29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3D8DE-E9D1-49BC-A3AC-3FBF1EEFD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6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E6071-DE36-4D41-AF63-2CB347384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59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74499-96E6-4E4C-B959-7E26501E1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3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F0C18-6E35-4989-8F2B-38C508F5C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4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5BD7F-C159-40DB-8528-DD088BBEE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4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0DD62-4CA2-4907-B782-838491677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7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86F55-97CE-40D1-8E4E-FDD0548CF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718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E1BD0-A112-4F9F-9F47-FA5A03353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0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B5299-A964-4AC6-BC9C-2E42CC4D5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15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EFE58-F94F-40C5-AE76-BB8540D79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9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43DDD-ECC4-4085-BBE2-F653D748F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7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32F2B62-4A82-491F-8D94-892EC85B6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nl.duke.edu/NuclDat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nl.duke.edu/NuclDat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nl.duke.edu/NuclDat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nl.duke.edu/NuclDat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nl.duke.edu/NuclData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unl.duke.edu/NuclData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www.tunl.duke.edu/NuclDat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848600" cy="33528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accent2"/>
                </a:solidFill>
              </a:rPr>
              <a:t>TUNL Contributions in the </a:t>
            </a:r>
            <a:br>
              <a:rPr lang="en-US" sz="5400" smtClean="0">
                <a:solidFill>
                  <a:schemeClr val="accent2"/>
                </a:solidFill>
              </a:rPr>
            </a:br>
            <a:r>
              <a:rPr lang="en-US" sz="5400" smtClean="0">
                <a:solidFill>
                  <a:schemeClr val="accent2"/>
                </a:solidFill>
              </a:rPr>
              <a:t>US Nuclear Data Program</a:t>
            </a:r>
            <a:br>
              <a:rPr lang="en-US" sz="5400" smtClean="0">
                <a:solidFill>
                  <a:schemeClr val="accent2"/>
                </a:solidFill>
              </a:rPr>
            </a:br>
            <a:r>
              <a:rPr lang="en-US" sz="5400" smtClean="0">
                <a:solidFill>
                  <a:schemeClr val="accent2"/>
                </a:solidFill>
              </a:rPr>
              <a:t>and NSDD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114800"/>
            <a:ext cx="8153400" cy="2362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4A80B6"/>
                </a:solidFill>
                <a:cs typeface="Times New Roman" pitchFamily="18" charset="0"/>
              </a:rPr>
              <a:t>Nuclear Data Evaluation Program</a:t>
            </a:r>
            <a:r>
              <a:rPr lang="en-US" smtClean="0"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J.H. Kelley, Jim Purcell, and Grace Sheu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981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993300"/>
                </a:solidFill>
              </a:rPr>
              <a:t>Nuclear Structure Evaluation</a:t>
            </a:r>
            <a:r>
              <a:rPr lang="en-US" sz="5400" smtClean="0">
                <a:solidFill>
                  <a:srgbClr val="993300"/>
                </a:solidFill>
              </a:rPr>
              <a:t/>
            </a:r>
            <a:br>
              <a:rPr lang="en-US" sz="5400" smtClean="0">
                <a:solidFill>
                  <a:srgbClr val="993300"/>
                </a:solidFill>
              </a:rPr>
            </a:br>
            <a:r>
              <a:rPr lang="en-US" sz="4000" smtClean="0">
                <a:solidFill>
                  <a:srgbClr val="993300"/>
                </a:solidFill>
              </a:rPr>
              <a:t>TUNL Nuclear Data Evaluation Project</a:t>
            </a:r>
            <a:br>
              <a:rPr lang="en-US" sz="4000" smtClean="0">
                <a:solidFill>
                  <a:srgbClr val="993300"/>
                </a:solidFill>
              </a:rPr>
            </a:br>
            <a:endParaRPr lang="en-US" sz="4000" smtClean="0">
              <a:solidFill>
                <a:srgbClr val="9933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8153400" cy="3276600"/>
          </a:xfrm>
        </p:spPr>
        <p:txBody>
          <a:bodyPr/>
          <a:lstStyle/>
          <a:p>
            <a:pPr eaLnBrk="1" hangingPunct="1"/>
            <a:r>
              <a:rPr lang="en-US" sz="2800" smtClean="0"/>
              <a:t>We are responsible for nuclear structure evaluation in the A=2-20 mass region</a:t>
            </a:r>
          </a:p>
          <a:p>
            <a:pPr lvl="1" eaLnBrk="1" hangingPunct="1"/>
            <a:r>
              <a:rPr lang="en-US" sz="2400" smtClean="0"/>
              <a:t>Energy Levels of Light Nuclei reviews published in Nuclear Physics A</a:t>
            </a:r>
          </a:p>
          <a:p>
            <a:pPr lvl="1" eaLnBrk="1" hangingPunct="1"/>
            <a:r>
              <a:rPr lang="en-US" sz="2400" smtClean="0"/>
              <a:t>ENSDF files for A=2-20</a:t>
            </a:r>
          </a:p>
          <a:p>
            <a:pPr lvl="1" eaLnBrk="1" hangingPunct="1"/>
            <a:r>
              <a:rPr lang="en-US" sz="2400" smtClean="0"/>
              <a:t>XUNDL from A=2-20</a:t>
            </a:r>
          </a:p>
          <a:p>
            <a:pPr eaLnBrk="1" hangingPunct="1"/>
            <a:r>
              <a:rPr lang="en-US" sz="2800" smtClean="0"/>
              <a:t>Web interface for A=3-20 Information</a:t>
            </a:r>
          </a:p>
        </p:txBody>
      </p:sp>
      <p:pic>
        <p:nvPicPr>
          <p:cNvPr id="4100" name="Picture 5" descr="To Nuclear Data Evaluation Projec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969000"/>
            <a:ext cx="22098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993300"/>
                </a:solidFill>
              </a:rPr>
              <a:t>Evaluation Activities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4800600"/>
          </a:xfrm>
        </p:spPr>
        <p:txBody>
          <a:bodyPr/>
          <a:lstStyle/>
          <a:p>
            <a:pPr eaLnBrk="1" hangingPunct="1"/>
            <a:r>
              <a:rPr lang="en-US" smtClean="0"/>
              <a:t>Energy Levels of Light Nuclei</a:t>
            </a:r>
          </a:p>
          <a:p>
            <a:pPr lvl="1" eaLnBrk="1" hangingPunct="1"/>
            <a:r>
              <a:rPr lang="en-US" sz="2400" smtClean="0"/>
              <a:t>Follow style of Fay Ajzenberg-Selove</a:t>
            </a:r>
          </a:p>
          <a:p>
            <a:pPr lvl="1" eaLnBrk="1" hangingPunct="1"/>
            <a:r>
              <a:rPr lang="en-US" sz="2400" smtClean="0"/>
              <a:t>Broad scope of reactions is included – discussion format. </a:t>
            </a:r>
          </a:p>
          <a:p>
            <a:pPr lvl="1" eaLnBrk="1" hangingPunct="1"/>
            <a:r>
              <a:rPr lang="en-US" sz="2400" smtClean="0"/>
              <a:t>Adopted levels/gammas, Energy Level Diagrams</a:t>
            </a:r>
          </a:p>
          <a:p>
            <a:pPr eaLnBrk="1" hangingPunct="1"/>
            <a:r>
              <a:rPr lang="en-US" smtClean="0"/>
              <a:t>ENSDF</a:t>
            </a:r>
          </a:p>
          <a:p>
            <a:pPr lvl="1" eaLnBrk="1" hangingPunct="1"/>
            <a:r>
              <a:rPr lang="en-US" sz="2400" smtClean="0"/>
              <a:t>More rigorous information required</a:t>
            </a:r>
          </a:p>
          <a:p>
            <a:pPr lvl="1" eaLnBrk="1" hangingPunct="1"/>
            <a:r>
              <a:rPr lang="en-US" sz="2400" smtClean="0"/>
              <a:t>Better documentation of original sources</a:t>
            </a:r>
          </a:p>
          <a:p>
            <a:pPr lvl="1" eaLnBrk="1" hangingPunct="1"/>
            <a:r>
              <a:rPr lang="en-US" sz="2400" smtClean="0"/>
              <a:t>reaction data sets/decay data sets</a:t>
            </a:r>
          </a:p>
          <a:p>
            <a:pPr lvl="1" eaLnBrk="1" hangingPunct="1"/>
            <a:r>
              <a:rPr lang="en-US" sz="2400" smtClean="0"/>
              <a:t>Adopted levels/gammas, decay widths, etc.</a:t>
            </a:r>
          </a:p>
        </p:txBody>
      </p:sp>
      <p:pic>
        <p:nvPicPr>
          <p:cNvPr id="6148" name="Picture 4" descr="To Nuclear Data Evaluation Projec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969000"/>
            <a:ext cx="22098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993300"/>
                </a:solidFill>
              </a:rPr>
              <a:t>Recent Evaluation Activities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9067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Published “Energy Levels of Light Nuclei A=11”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Added A=11 ENSDF data set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Updated 7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-n data sets (more to come)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Other work in progress: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A=12 Evaluation for “Energy Levels”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A=13 Evaluation for “Energy Levels” (Jim Purcell)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Preparing A=12 ENSDF file</a:t>
            </a:r>
          </a:p>
        </p:txBody>
      </p:sp>
      <p:pic>
        <p:nvPicPr>
          <p:cNvPr id="7172" name="Picture 1028" descr="To Nuclear Data Evaluation Projec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969000"/>
            <a:ext cx="22098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993300"/>
                </a:solidFill>
              </a:rPr>
              <a:t>Recent Compilation Activities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191000"/>
          </a:xfrm>
        </p:spPr>
        <p:txBody>
          <a:bodyPr/>
          <a:lstStyle/>
          <a:p>
            <a:pPr eaLnBrk="1" hangingPunct="1"/>
            <a:r>
              <a:rPr lang="en-US" dirty="0" smtClean="0"/>
              <a:t>Committed to XUNDL (A=3-20)</a:t>
            </a:r>
          </a:p>
          <a:p>
            <a:pPr lvl="1" eaLnBrk="1" hangingPunct="1"/>
            <a:r>
              <a:rPr lang="en-US" dirty="0" smtClean="0"/>
              <a:t>63 data sets 2012 (5-6/month)</a:t>
            </a:r>
          </a:p>
          <a:p>
            <a:pPr eaLnBrk="1" hangingPunct="1"/>
            <a:r>
              <a:rPr lang="en-US" dirty="0" smtClean="0"/>
              <a:t>Compilation of ground state decay &amp;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-decay references and data</a:t>
            </a:r>
          </a:p>
          <a:p>
            <a:pPr eaLnBrk="1" hangingPunct="1"/>
            <a:r>
              <a:rPr lang="en-US" dirty="0" smtClean="0"/>
              <a:t>Compilation of (</a:t>
            </a:r>
            <a:r>
              <a:rPr lang="en-US" dirty="0" err="1" smtClean="0"/>
              <a:t>p,X</a:t>
            </a:r>
            <a:r>
              <a:rPr lang="en-US" dirty="0" smtClean="0"/>
              <a:t>) and (</a:t>
            </a:r>
            <a:r>
              <a:rPr lang="en-US" dirty="0" err="1" smtClean="0">
                <a:latin typeface="Symbol" pitchFamily="18" charset="2"/>
              </a:rPr>
              <a:t>a</a:t>
            </a:r>
            <a:r>
              <a:rPr lang="en-US" dirty="0" err="1" smtClean="0"/>
              <a:t>,X</a:t>
            </a:r>
            <a:r>
              <a:rPr lang="en-US" dirty="0" smtClean="0"/>
              <a:t>) excitation functions</a:t>
            </a:r>
          </a:p>
          <a:p>
            <a:pPr eaLnBrk="1" hangingPunct="1"/>
            <a:r>
              <a:rPr lang="en-US" dirty="0" smtClean="0"/>
              <a:t>TUNL Dissertations-</a:t>
            </a:r>
          </a:p>
          <a:p>
            <a:pPr lvl="1" eaLnBrk="1" hangingPunct="1"/>
            <a:r>
              <a:rPr lang="en-US" sz="2400" dirty="0"/>
              <a:t>http://www.tunl.duke.edu/~gsheu/Theses/TUNL_Theses.shtml</a:t>
            </a:r>
            <a:endParaRPr lang="en-US" sz="2400" dirty="0" smtClean="0"/>
          </a:p>
        </p:txBody>
      </p:sp>
      <p:pic>
        <p:nvPicPr>
          <p:cNvPr id="8196" name="Picture 4" descr="To Nuclear Data Evaluation Projec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969000"/>
            <a:ext cx="22098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181876"/>
              </a:gs>
              <a:gs pos="50000">
                <a:srgbClr val="3333FF"/>
              </a:gs>
              <a:gs pos="100000">
                <a:srgbClr val="1818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23" name="Picture 4" descr="To Nuclear Data Evaluation Projec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122988"/>
            <a:ext cx="1828800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0"/>
            <a:ext cx="51530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95600" y="762000"/>
            <a:ext cx="21336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WWW (April 02 –present)</a:t>
            </a:r>
            <a:br>
              <a:rPr lang="en-US" dirty="0" smtClean="0"/>
            </a:br>
            <a:r>
              <a:rPr lang="en-US" dirty="0" smtClean="0"/>
              <a:t>FY12: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=52.6k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5715000"/>
            <a:ext cx="7772400" cy="3810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1200" smtClean="0"/>
              <a:t>Using Analog - finding issues with excluding new search engine "robots"</a:t>
            </a:r>
          </a:p>
        </p:txBody>
      </p:sp>
      <p:pic>
        <p:nvPicPr>
          <p:cNvPr id="9220" name="Picture 5" descr="To Nuclear Data Evaluation Projec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245225"/>
            <a:ext cx="15240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2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13571"/>
            <a:ext cx="9437688" cy="333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181876"/>
              </a:gs>
              <a:gs pos="50000">
                <a:srgbClr val="3333FF"/>
              </a:gs>
              <a:gs pos="100000">
                <a:srgbClr val="1818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544" y="63180"/>
            <a:ext cx="4234656" cy="6793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 flipH="1">
            <a:off x="6019800" y="1295400"/>
            <a:ext cx="1066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301875"/>
            <a:ext cx="10969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038600"/>
            <a:ext cx="10969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953000"/>
            <a:ext cx="109696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 descr="To Nuclear Data Evaluation Projec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057400"/>
            <a:ext cx="1828800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459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</TotalTime>
  <Words>225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TUNL Contributions in the  US Nuclear Data Program and NSDD</vt:lpstr>
      <vt:lpstr>Nuclear Structure Evaluation TUNL Nuclear Data Evaluation Project </vt:lpstr>
      <vt:lpstr>Evaluation Activities</vt:lpstr>
      <vt:lpstr>Recent Evaluation Activities</vt:lpstr>
      <vt:lpstr>Recent Compilation Activities</vt:lpstr>
      <vt:lpstr>PowerPoint Presentation</vt:lpstr>
      <vt:lpstr>WWW (April 02 –present) FY12: S=52.6k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Ned</cp:lastModifiedBy>
  <cp:revision>45</cp:revision>
  <cp:lastPrinted>2011-11-10T15:18:25Z</cp:lastPrinted>
  <dcterms:created xsi:type="dcterms:W3CDTF">1601-01-01T00:00:00Z</dcterms:created>
  <dcterms:modified xsi:type="dcterms:W3CDTF">2012-11-01T20:57:30Z</dcterms:modified>
</cp:coreProperties>
</file>