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256" r:id="rId2"/>
    <p:sldId id="278" r:id="rId3"/>
    <p:sldId id="277" r:id="rId4"/>
    <p:sldId id="258" r:id="rId5"/>
    <p:sldId id="259" r:id="rId6"/>
    <p:sldId id="260" r:id="rId7"/>
    <p:sldId id="261" r:id="rId8"/>
    <p:sldId id="267" r:id="rId9"/>
    <p:sldId id="269" r:id="rId10"/>
    <p:sldId id="257" r:id="rId11"/>
    <p:sldId id="262" r:id="rId12"/>
    <p:sldId id="268" r:id="rId13"/>
    <p:sldId id="271" r:id="rId14"/>
    <p:sldId id="270" r:id="rId15"/>
    <p:sldId id="272" r:id="rId16"/>
    <p:sldId id="273" r:id="rId17"/>
    <p:sldId id="263" r:id="rId18"/>
    <p:sldId id="264" r:id="rId19"/>
    <p:sldId id="265" r:id="rId20"/>
    <p:sldId id="266" r:id="rId21"/>
    <p:sldId id="274" r:id="rId2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8" d="100"/>
          <a:sy n="58" d="100"/>
        </p:scale>
        <p:origin x="-75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0194D1F-AF11-4E8A-A32D-3BE35011B461}" type="datetimeFigureOut">
              <a:rPr lang="en-IN" smtClean="0"/>
              <a:pPr/>
              <a:t>29-01-2013</a:t>
            </a:fld>
            <a:endParaRPr lang="en-I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DC024A4-180E-4FE6-8F9E-11C942CB0EDE}" type="slidenum">
              <a:rPr lang="en-IN" smtClean="0"/>
              <a:pPr/>
              <a:t>‹#›</a:t>
            </a:fld>
            <a:endParaRPr lang="en-I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09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4100" name="Slide Number Placeholder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15E819C-B23A-4711-8B3E-301F88D69660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</a:t>
            </a:fld>
            <a:endParaRPr lang="en-US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09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4100" name="Slide Number Placeholder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15E819C-B23A-4711-8B3E-301F88D69660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18</a:t>
            </a:fld>
            <a:endParaRPr lang="en-US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09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4100" name="Slide Number Placeholder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15E819C-B23A-4711-8B3E-301F88D69660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19</a:t>
            </a:fld>
            <a:endParaRPr lang="en-US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09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4100" name="Slide Number Placeholder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15E819C-B23A-4711-8B3E-301F88D69660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20</a:t>
            </a:fld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09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4100" name="Slide Number Placeholder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15E819C-B23A-4711-8B3E-301F88D69660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5</a:t>
            </a:fld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09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4100" name="Slide Number Placeholder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15E819C-B23A-4711-8B3E-301F88D69660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6</a:t>
            </a:fld>
            <a:endParaRPr 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09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4100" name="Slide Number Placeholder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15E819C-B23A-4711-8B3E-301F88D69660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7</a:t>
            </a:fld>
            <a:endParaRPr 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09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4100" name="Slide Number Placeholder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15E819C-B23A-4711-8B3E-301F88D69660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8</a:t>
            </a:fld>
            <a:endParaRPr 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09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4100" name="Slide Number Placeholder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15E819C-B23A-4711-8B3E-301F88D69660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10</a:t>
            </a:fld>
            <a:endParaRPr lang="en-U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09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4100" name="Slide Number Placeholder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15E819C-B23A-4711-8B3E-301F88D69660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11</a:t>
            </a:fld>
            <a:endParaRPr lang="en-US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09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4100" name="Slide Number Placeholder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15E819C-B23A-4711-8B3E-301F88D69660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12</a:t>
            </a:fld>
            <a:endParaRPr lang="en-US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09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4100" name="Slide Number Placeholder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15E819C-B23A-4711-8B3E-301F88D69660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17</a:t>
            </a:fld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A64FFF-CEA6-4ED8-86BB-D8D5A98AF553}" type="datetimeFigureOut">
              <a:rPr lang="en-IN" smtClean="0"/>
              <a:pPr/>
              <a:t>29-01-2013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BD6589-1BD3-4026-AA65-F9E8865BFB83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A64FFF-CEA6-4ED8-86BB-D8D5A98AF553}" type="datetimeFigureOut">
              <a:rPr lang="en-IN" smtClean="0"/>
              <a:pPr/>
              <a:t>29-01-2013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BD6589-1BD3-4026-AA65-F9E8865BFB83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A64FFF-CEA6-4ED8-86BB-D8D5A98AF553}" type="datetimeFigureOut">
              <a:rPr lang="en-IN" smtClean="0"/>
              <a:pPr/>
              <a:t>29-01-2013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BD6589-1BD3-4026-AA65-F9E8865BFB83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A64FFF-CEA6-4ED8-86BB-D8D5A98AF553}" type="datetimeFigureOut">
              <a:rPr lang="en-IN" smtClean="0"/>
              <a:pPr/>
              <a:t>29-01-2013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BD6589-1BD3-4026-AA65-F9E8865BFB83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A64FFF-CEA6-4ED8-86BB-D8D5A98AF553}" type="datetimeFigureOut">
              <a:rPr lang="en-IN" smtClean="0"/>
              <a:pPr/>
              <a:t>29-01-2013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BD6589-1BD3-4026-AA65-F9E8865BFB83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A64FFF-CEA6-4ED8-86BB-D8D5A98AF553}" type="datetimeFigureOut">
              <a:rPr lang="en-IN" smtClean="0"/>
              <a:pPr/>
              <a:t>29-01-2013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BD6589-1BD3-4026-AA65-F9E8865BFB83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A64FFF-CEA6-4ED8-86BB-D8D5A98AF553}" type="datetimeFigureOut">
              <a:rPr lang="en-IN" smtClean="0"/>
              <a:pPr/>
              <a:t>29-01-2013</a:t>
            </a:fld>
            <a:endParaRPr lang="en-I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BD6589-1BD3-4026-AA65-F9E8865BFB83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A64FFF-CEA6-4ED8-86BB-D8D5A98AF553}" type="datetimeFigureOut">
              <a:rPr lang="en-IN" smtClean="0"/>
              <a:pPr/>
              <a:t>29-01-2013</a:t>
            </a:fld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BD6589-1BD3-4026-AA65-F9E8865BFB83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A64FFF-CEA6-4ED8-86BB-D8D5A98AF553}" type="datetimeFigureOut">
              <a:rPr lang="en-IN" smtClean="0"/>
              <a:pPr/>
              <a:t>29-01-2013</a:t>
            </a:fld>
            <a:endParaRPr lang="en-I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BD6589-1BD3-4026-AA65-F9E8865BFB83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A64FFF-CEA6-4ED8-86BB-D8D5A98AF553}" type="datetimeFigureOut">
              <a:rPr lang="en-IN" smtClean="0"/>
              <a:pPr/>
              <a:t>29-01-2013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BD6589-1BD3-4026-AA65-F9E8865BFB83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A64FFF-CEA6-4ED8-86BB-D8D5A98AF553}" type="datetimeFigureOut">
              <a:rPr lang="en-IN" smtClean="0"/>
              <a:pPr/>
              <a:t>29-01-2013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BD6589-1BD3-4026-AA65-F9E8865BFB83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A64FFF-CEA6-4ED8-86BB-D8D5A98AF553}" type="datetimeFigureOut">
              <a:rPr lang="en-IN" smtClean="0"/>
              <a:pPr/>
              <a:t>29-01-2013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BD6589-1BD3-4026-AA65-F9E8865BFB83}" type="slidenum">
              <a:rPr lang="en-IN" smtClean="0"/>
              <a:pPr/>
              <a:t>‹#›</a:t>
            </a:fld>
            <a:endParaRPr lang="en-I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55576" y="404665"/>
            <a:ext cx="7702624" cy="3195786"/>
          </a:xfrm>
        </p:spPr>
        <p:txBody>
          <a:bodyPr>
            <a:normAutofit fontScale="90000"/>
          </a:bodyPr>
          <a:lstStyle/>
          <a:p>
            <a:r>
              <a:rPr lang="en-IN" baseline="30000" dirty="0" smtClean="0"/>
              <a:t>139</a:t>
            </a:r>
            <a:r>
              <a:rPr lang="en-IN" dirty="0" smtClean="0"/>
              <a:t>Ba decay: </a:t>
            </a:r>
            <a:br>
              <a:rPr lang="en-IN" dirty="0" smtClean="0"/>
            </a:br>
            <a:r>
              <a:rPr lang="en-IN" dirty="0" smtClean="0"/>
              <a:t>precise half-life measurement and</a:t>
            </a:r>
            <a:br>
              <a:rPr lang="en-IN" dirty="0" smtClean="0"/>
            </a:br>
            <a:r>
              <a:rPr lang="en-IN" dirty="0" smtClean="0"/>
              <a:t>   gamma-spectroscopy at BARC:</a:t>
            </a:r>
            <a:br>
              <a:rPr lang="en-IN" dirty="0" smtClean="0"/>
            </a:br>
            <a:r>
              <a:rPr lang="en-IN" dirty="0" smtClean="0"/>
              <a:t> an offshoot of ENSDF </a:t>
            </a:r>
            <a:br>
              <a:rPr lang="en-IN" dirty="0" smtClean="0"/>
            </a:br>
            <a:r>
              <a:rPr lang="en-IN" dirty="0" smtClean="0"/>
              <a:t>evaluation work.</a:t>
            </a:r>
            <a:endParaRPr lang="en-IN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err="1" smtClean="0">
                <a:solidFill>
                  <a:srgbClr val="FF0000"/>
                </a:solidFill>
              </a:rPr>
              <a:t>P.K.Joshi</a:t>
            </a:r>
            <a:endParaRPr lang="en-US" dirty="0" smtClean="0">
              <a:solidFill>
                <a:srgbClr val="FF0000"/>
              </a:solidFill>
            </a:endParaRPr>
          </a:p>
          <a:p>
            <a:r>
              <a:rPr lang="en-US" dirty="0" err="1" smtClean="0">
                <a:solidFill>
                  <a:srgbClr val="FF0000"/>
                </a:solidFill>
              </a:rPr>
              <a:t>Homi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Bhabha</a:t>
            </a:r>
            <a:r>
              <a:rPr lang="en-US" dirty="0" smtClean="0">
                <a:solidFill>
                  <a:srgbClr val="FF0000"/>
                </a:solidFill>
              </a:rPr>
              <a:t> Centre for Science Education, TIFR</a:t>
            </a:r>
            <a:endParaRPr lang="en-IN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858838"/>
          </a:xfrm>
          <a:prstGeom prst="rect">
            <a:avLst/>
          </a:prstGeom>
          <a:gradFill flip="none" rotWithShape="1">
            <a:gsLst>
              <a:gs pos="27000">
                <a:srgbClr val="00B0F0"/>
              </a:gs>
              <a:gs pos="92000">
                <a:schemeClr val="bg1"/>
              </a:gs>
            </a:gsLst>
            <a:lin ang="10800000" scaled="0"/>
            <a:tileRect/>
          </a:gradFill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10"/>
          </p:nvPr>
        </p:nvSpPr>
        <p:spPr>
          <a:xfrm>
            <a:off x="457200" y="6453336"/>
            <a:ext cx="2133600" cy="268139"/>
          </a:xfrm>
        </p:spPr>
        <p:txBody>
          <a:bodyPr anchor="t"/>
          <a:lstStyle/>
          <a:p>
            <a:pPr>
              <a:defRPr/>
            </a:pPr>
            <a:r>
              <a:rPr lang="en-US" dirty="0" smtClean="0"/>
              <a:t>26/11/2012</a:t>
            </a:r>
          </a:p>
          <a:p>
            <a:pPr>
              <a:defRPr/>
            </a:pPr>
            <a:endParaRPr lang="en-US" dirty="0"/>
          </a:p>
        </p:txBody>
      </p:sp>
      <p:sp>
        <p:nvSpPr>
          <p:cNvPr id="17" name="Slide Number Placeholder 1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EE4652E-6698-48D7-A0BA-4B0409B4CDB0}" type="slidenum">
              <a:rPr lang="en-US"/>
              <a:pPr>
                <a:defRPr/>
              </a:pPr>
              <a:t>10</a:t>
            </a:fld>
            <a:endParaRPr lang="en-US"/>
          </a:p>
        </p:txBody>
      </p:sp>
      <p:cxnSp>
        <p:nvCxnSpPr>
          <p:cNvPr id="19" name="Straight Connector 18"/>
          <p:cNvCxnSpPr/>
          <p:nvPr/>
        </p:nvCxnSpPr>
        <p:spPr>
          <a:xfrm>
            <a:off x="0" y="6400800"/>
            <a:ext cx="9144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/>
          <p:cNvSpPr/>
          <p:nvPr/>
        </p:nvSpPr>
        <p:spPr>
          <a:xfrm>
            <a:off x="2351778" y="228600"/>
            <a:ext cx="473482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it-IT" sz="2400" b="1" dirty="0" smtClean="0">
                <a:latin typeface="Times New Roman" pitchFamily="18" charset="0"/>
                <a:cs typeface="Times New Roman" pitchFamily="18" charset="0"/>
              </a:rPr>
              <a:t>Spectroscopy of </a:t>
            </a:r>
            <a:r>
              <a:rPr lang="it-IT" sz="2400" b="1" baseline="30000" dirty="0" smtClean="0">
                <a:latin typeface="Times New Roman" pitchFamily="18" charset="0"/>
                <a:cs typeface="Times New Roman" pitchFamily="18" charset="0"/>
              </a:rPr>
              <a:t>139</a:t>
            </a:r>
            <a:r>
              <a:rPr lang="it-IT" sz="2400" b="1" dirty="0" smtClean="0">
                <a:latin typeface="Times New Roman" pitchFamily="18" charset="0"/>
                <a:cs typeface="Times New Roman" pitchFamily="18" charset="0"/>
              </a:rPr>
              <a:t>Ba (Motivation)</a:t>
            </a:r>
          </a:p>
        </p:txBody>
      </p:sp>
      <p:sp>
        <p:nvSpPr>
          <p:cNvPr id="12" name="Rectangle 11"/>
          <p:cNvSpPr/>
          <p:nvPr/>
        </p:nvSpPr>
        <p:spPr>
          <a:xfrm>
            <a:off x="251520" y="1772816"/>
            <a:ext cx="8458200" cy="3785652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q"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The 1691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keV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l-GR" sz="2400" dirty="0" smtClean="0">
                <a:latin typeface="Times New Roman" pitchFamily="18" charset="0"/>
                <a:cs typeface="Times New Roman" pitchFamily="18" charset="0"/>
              </a:rPr>
              <a:t>γ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-ray was reported to be associated with long-lived activity (contaminant) by Hill  and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Wiedenbeck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; whereas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Berzins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smtClean="0">
                <a:latin typeface="Times New Roman" pitchFamily="18" charset="0"/>
                <a:cs typeface="Times New Roman" pitchFamily="18" charset="0"/>
              </a:rPr>
              <a:t>et al.,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attributed this transition to the </a:t>
            </a:r>
            <a:r>
              <a:rPr lang="el-GR" sz="2400" i="1" dirty="0" smtClean="0">
                <a:latin typeface="Times New Roman" pitchFamily="18" charset="0"/>
                <a:cs typeface="Times New Roman" pitchFamily="18" charset="0"/>
              </a:rPr>
              <a:t>β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-decay of </a:t>
            </a:r>
            <a:r>
              <a:rPr lang="en-US" sz="2400" baseline="30000" dirty="0" smtClean="0">
                <a:latin typeface="Times New Roman" pitchFamily="18" charset="0"/>
                <a:cs typeface="Times New Roman" pitchFamily="18" charset="0"/>
              </a:rPr>
              <a:t>139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Ba.</a:t>
            </a:r>
          </a:p>
          <a:p>
            <a:pPr>
              <a:buFont typeface="Wingdings" pitchFamily="2" charset="2"/>
              <a:buChar char="q"/>
            </a:pP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q"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A level at 1209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keV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decaying through a 1043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keV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l-GR" sz="2400" dirty="0" smtClean="0">
                <a:latin typeface="Times New Roman" pitchFamily="18" charset="0"/>
                <a:cs typeface="Times New Roman" pitchFamily="18" charset="0"/>
              </a:rPr>
              <a:t>γ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-ray transition to the level at 166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keV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was proposed by Faller </a:t>
            </a:r>
            <a:r>
              <a:rPr lang="en-US" sz="2400" i="1" dirty="0" smtClean="0">
                <a:latin typeface="Times New Roman" pitchFamily="18" charset="0"/>
                <a:cs typeface="Times New Roman" pitchFamily="18" charset="0"/>
              </a:rPr>
              <a:t>et al..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This level at 1209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keV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was also previously suggested by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Wildenthal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smtClean="0">
                <a:latin typeface="Times New Roman" pitchFamily="18" charset="0"/>
                <a:cs typeface="Times New Roman" pitchFamily="18" charset="0"/>
              </a:rPr>
              <a:t>et al.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in a proton-transfer reaction.</a:t>
            </a:r>
          </a:p>
          <a:p>
            <a:pPr>
              <a:buFont typeface="Wingdings" pitchFamily="2" charset="2"/>
              <a:buChar char="q"/>
            </a:pP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q"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The 1525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keV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transition proposed by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Zamboni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smtClean="0">
                <a:latin typeface="Times New Roman" pitchFamily="18" charset="0"/>
                <a:cs typeface="Times New Roman" pitchFamily="18" charset="0"/>
              </a:rPr>
              <a:t>et al.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858838"/>
          </a:xfrm>
          <a:prstGeom prst="rect">
            <a:avLst/>
          </a:prstGeom>
          <a:gradFill flip="none" rotWithShape="1">
            <a:gsLst>
              <a:gs pos="27000">
                <a:srgbClr val="00B0F0"/>
              </a:gs>
              <a:gs pos="92000">
                <a:schemeClr val="bg1"/>
              </a:gs>
            </a:gsLst>
            <a:lin ang="10800000" scaled="0"/>
            <a:tileRect/>
          </a:gradFill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26/11/2012</a:t>
            </a:r>
          </a:p>
        </p:txBody>
      </p:sp>
      <p:sp>
        <p:nvSpPr>
          <p:cNvPr id="17" name="Slide Number Placeholder 1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EE4652E-6698-48D7-A0BA-4B0409B4CDB0}" type="slidenum">
              <a:rPr lang="en-US"/>
              <a:pPr>
                <a:defRPr/>
              </a:pPr>
              <a:t>11</a:t>
            </a:fld>
            <a:endParaRPr lang="en-US"/>
          </a:p>
        </p:txBody>
      </p:sp>
      <p:cxnSp>
        <p:nvCxnSpPr>
          <p:cNvPr id="19" name="Straight Connector 18"/>
          <p:cNvCxnSpPr/>
          <p:nvPr/>
        </p:nvCxnSpPr>
        <p:spPr>
          <a:xfrm>
            <a:off x="0" y="6400800"/>
            <a:ext cx="9144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/>
          <p:cNvSpPr/>
          <p:nvPr/>
        </p:nvSpPr>
        <p:spPr>
          <a:xfrm>
            <a:off x="2286000" y="228600"/>
            <a:ext cx="483741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it-IT" sz="2400" b="1" dirty="0" smtClean="0">
                <a:latin typeface="Times New Roman" pitchFamily="18" charset="0"/>
                <a:cs typeface="Times New Roman" pitchFamily="18" charset="0"/>
              </a:rPr>
              <a:t>Spectroscopy of </a:t>
            </a:r>
            <a:r>
              <a:rPr lang="it-IT" sz="2400" b="1" baseline="30000" dirty="0" smtClean="0">
                <a:latin typeface="Times New Roman" pitchFamily="18" charset="0"/>
                <a:cs typeface="Times New Roman" pitchFamily="18" charset="0"/>
              </a:rPr>
              <a:t>139</a:t>
            </a:r>
            <a:r>
              <a:rPr lang="it-IT" sz="2400" b="1" dirty="0" smtClean="0">
                <a:latin typeface="Times New Roman" pitchFamily="18" charset="0"/>
                <a:cs typeface="Times New Roman" pitchFamily="18" charset="0"/>
              </a:rPr>
              <a:t>Ba (Experiment)</a:t>
            </a:r>
          </a:p>
        </p:txBody>
      </p:sp>
      <p:sp>
        <p:nvSpPr>
          <p:cNvPr id="14" name="Rectangle 1"/>
          <p:cNvSpPr>
            <a:spLocks noChangeArrowheads="1"/>
          </p:cNvSpPr>
          <p:nvPr/>
        </p:nvSpPr>
        <p:spPr bwMode="auto">
          <a:xfrm>
            <a:off x="395536" y="1340768"/>
            <a:ext cx="8015808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>
              <a:buFont typeface="Wingdings" pitchFamily="2" charset="2"/>
              <a:buChar char="Ø"/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Sample 40-mg, in form of </a:t>
            </a:r>
            <a:r>
              <a:rPr lang="en-US" sz="2400" i="1" dirty="0" err="1">
                <a:latin typeface="Times New Roman" pitchFamily="18" charset="0"/>
                <a:cs typeface="Times New Roman" pitchFamily="18" charset="0"/>
              </a:rPr>
              <a:t>Ba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(NO</a:t>
            </a:r>
            <a:r>
              <a:rPr lang="en-US" sz="2400" i="1" baseline="-25000" dirty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)</a:t>
            </a:r>
            <a:r>
              <a:rPr lang="en-US" sz="2400" i="1" baseline="-25000" dirty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 (99% enrichment) .  </a:t>
            </a:r>
          </a:p>
          <a:p>
            <a:pPr algn="just">
              <a:buFont typeface="Wingdings" pitchFamily="2" charset="2"/>
              <a:buChar char="Ø"/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Irradiated in the thermal neutron flux of  5 × 10</a:t>
            </a:r>
            <a:r>
              <a:rPr lang="en-US" sz="2400" baseline="30000" dirty="0">
                <a:latin typeface="Times New Roman" pitchFamily="18" charset="0"/>
                <a:cs typeface="Times New Roman" pitchFamily="18" charset="0"/>
              </a:rPr>
              <a:t>13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n/cm</a:t>
            </a:r>
            <a:r>
              <a:rPr lang="en-US" sz="2400" baseline="30000" dirty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sec, in the DHRUVA Reactor at BARC, Mumbai.</a:t>
            </a:r>
          </a:p>
          <a:p>
            <a:pPr algn="just">
              <a:buFont typeface="Wingdings" pitchFamily="2" charset="2"/>
              <a:buChar char="Ø"/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The duration of each irradiation was 1 min. </a:t>
            </a: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Font typeface="Wingdings" pitchFamily="2" charset="2"/>
              <a:buChar char="Ø"/>
            </a:pPr>
            <a:r>
              <a:rPr lang="en-US" sz="2400" baseline="30000" dirty="0" smtClean="0">
                <a:latin typeface="Times New Roman" pitchFamily="18" charset="0"/>
                <a:cs typeface="Times New Roman" pitchFamily="18" charset="0"/>
              </a:rPr>
              <a:t>138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Ba after irradiation leads to </a:t>
            </a:r>
            <a:r>
              <a:rPr lang="en-US" sz="2400" baseline="30000" dirty="0" smtClean="0">
                <a:latin typeface="Times New Roman" pitchFamily="18" charset="0"/>
                <a:cs typeface="Times New Roman" pitchFamily="18" charset="0"/>
              </a:rPr>
              <a:t>139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Ba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858838"/>
          </a:xfrm>
          <a:prstGeom prst="rect">
            <a:avLst/>
          </a:prstGeom>
          <a:gradFill flip="none" rotWithShape="1">
            <a:gsLst>
              <a:gs pos="27000">
                <a:srgbClr val="00B0F0"/>
              </a:gs>
              <a:gs pos="92000">
                <a:schemeClr val="bg1"/>
              </a:gs>
            </a:gsLst>
            <a:lin ang="10800000" scaled="0"/>
            <a:tileRect/>
          </a:gradFill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26/11/2012</a:t>
            </a:r>
          </a:p>
        </p:txBody>
      </p:sp>
      <p:sp>
        <p:nvSpPr>
          <p:cNvPr id="17" name="Slide Number Placeholder 1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EE4652E-6698-48D7-A0BA-4B0409B4CDB0}" type="slidenum">
              <a:rPr lang="en-US"/>
              <a:pPr>
                <a:defRPr/>
              </a:pPr>
              <a:t>12</a:t>
            </a:fld>
            <a:endParaRPr lang="en-US"/>
          </a:p>
        </p:txBody>
      </p:sp>
      <p:cxnSp>
        <p:nvCxnSpPr>
          <p:cNvPr id="19" name="Straight Connector 18"/>
          <p:cNvCxnSpPr/>
          <p:nvPr/>
        </p:nvCxnSpPr>
        <p:spPr>
          <a:xfrm>
            <a:off x="0" y="6400800"/>
            <a:ext cx="9144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363" name="Picture 3" descr="C:\Documents and Settings\mr.laxhman\My Documents\QR\clv_setup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14400" y="986063"/>
            <a:ext cx="4419599" cy="2747737"/>
          </a:xfrm>
          <a:prstGeom prst="rect">
            <a:avLst/>
          </a:prstGeom>
          <a:noFill/>
        </p:spPr>
      </p:pic>
      <p:sp>
        <p:nvSpPr>
          <p:cNvPr id="10" name="Rectangle 9"/>
          <p:cNvSpPr/>
          <p:nvPr/>
        </p:nvSpPr>
        <p:spPr>
          <a:xfrm>
            <a:off x="2286000" y="228600"/>
            <a:ext cx="483741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it-IT" sz="2400" b="1" dirty="0" smtClean="0">
                <a:latin typeface="Times New Roman" pitchFamily="18" charset="0"/>
                <a:cs typeface="Times New Roman" pitchFamily="18" charset="0"/>
              </a:rPr>
              <a:t>Spectroscopy of </a:t>
            </a:r>
            <a:r>
              <a:rPr lang="it-IT" sz="2400" b="1" baseline="30000" dirty="0" smtClean="0">
                <a:latin typeface="Times New Roman" pitchFamily="18" charset="0"/>
                <a:cs typeface="Times New Roman" pitchFamily="18" charset="0"/>
              </a:rPr>
              <a:t>139</a:t>
            </a:r>
            <a:r>
              <a:rPr lang="it-IT" sz="2400" b="1" dirty="0" smtClean="0">
                <a:latin typeface="Times New Roman" pitchFamily="18" charset="0"/>
                <a:cs typeface="Times New Roman" pitchFamily="18" charset="0"/>
              </a:rPr>
              <a:t>Ba (Experiment)</a:t>
            </a:r>
          </a:p>
        </p:txBody>
      </p:sp>
      <p:sp>
        <p:nvSpPr>
          <p:cNvPr id="11" name="Rectangle 10"/>
          <p:cNvSpPr/>
          <p:nvPr/>
        </p:nvSpPr>
        <p:spPr>
          <a:xfrm>
            <a:off x="685800" y="4039904"/>
            <a:ext cx="7848600" cy="18466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The decay of </a:t>
            </a:r>
            <a:r>
              <a:rPr lang="en-US" sz="2400" baseline="30000" dirty="0" smtClean="0">
                <a:latin typeface="Times New Roman" pitchFamily="18" charset="0"/>
                <a:cs typeface="Times New Roman" pitchFamily="18" charset="0"/>
              </a:rPr>
              <a:t>139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Ba has been investigated using singles and </a:t>
            </a:r>
            <a:r>
              <a:rPr lang="el-GR" sz="2400" dirty="0" smtClean="0">
                <a:latin typeface="Times New Roman" pitchFamily="18" charset="0"/>
                <a:cs typeface="Times New Roman" pitchFamily="18" charset="0"/>
              </a:rPr>
              <a:t>γ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l-GR" sz="2400" dirty="0" smtClean="0">
                <a:latin typeface="Times New Roman" pitchFamily="18" charset="0"/>
                <a:cs typeface="Times New Roman" pitchFamily="18" charset="0"/>
              </a:rPr>
              <a:t>γ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coincidence with four Compton suppressed Clover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HPGe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Detectors. </a:t>
            </a:r>
          </a:p>
          <a:p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5410200" y="1981200"/>
            <a:ext cx="2819400" cy="646331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Experimental set-up for the </a:t>
            </a:r>
            <a:r>
              <a:rPr lang="it-IT" dirty="0" smtClean="0">
                <a:latin typeface="Times New Roman" pitchFamily="18" charset="0"/>
                <a:cs typeface="Times New Roman" pitchFamily="18" charset="0"/>
              </a:rPr>
              <a:t>Spectroscopy of </a:t>
            </a:r>
            <a:r>
              <a:rPr lang="it-IT" baseline="30000" dirty="0" smtClean="0">
                <a:latin typeface="Times New Roman" pitchFamily="18" charset="0"/>
                <a:cs typeface="Times New Roman" pitchFamily="18" charset="0"/>
              </a:rPr>
              <a:t>139</a:t>
            </a:r>
            <a:r>
              <a:rPr lang="it-IT" dirty="0" smtClean="0">
                <a:latin typeface="Times New Roman" pitchFamily="18" charset="0"/>
                <a:cs typeface="Times New Roman" pitchFamily="18" charset="0"/>
              </a:rPr>
              <a:t>Ba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90600" y="1041400"/>
            <a:ext cx="7315200" cy="444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19" name="Rectangle 2"/>
          <p:cNvSpPr>
            <a:spLocks noChangeArrowheads="1"/>
          </p:cNvSpPr>
          <p:nvPr/>
        </p:nvSpPr>
        <p:spPr bwMode="auto">
          <a:xfrm>
            <a:off x="304800" y="5678488"/>
            <a:ext cx="8458200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en-US">
                <a:latin typeface="Times New Roman" pitchFamily="18" charset="0"/>
                <a:cs typeface="Times New Roman" pitchFamily="18" charset="0"/>
              </a:rPr>
              <a:t>FIG. The high energy (1000-2800 keV) region of </a:t>
            </a:r>
            <a:r>
              <a:rPr lang="el-GR">
                <a:latin typeface="Times New Roman" pitchFamily="18" charset="0"/>
                <a:cs typeface="Times New Roman" pitchFamily="18" charset="0"/>
              </a:rPr>
              <a:t>γ</a:t>
            </a:r>
            <a:r>
              <a:rPr lang="en-US">
                <a:latin typeface="Times New Roman" pitchFamily="18" charset="0"/>
                <a:cs typeface="Times New Roman" pitchFamily="18" charset="0"/>
              </a:rPr>
              <a:t>-ray singles spectrum observed in the decay of </a:t>
            </a:r>
            <a:r>
              <a:rPr lang="en-US" baseline="30000">
                <a:latin typeface="Times New Roman" pitchFamily="18" charset="0"/>
                <a:cs typeface="Times New Roman" pitchFamily="18" charset="0"/>
              </a:rPr>
              <a:t>139</a:t>
            </a:r>
            <a:r>
              <a:rPr lang="en-US">
                <a:latin typeface="Times New Roman" pitchFamily="18" charset="0"/>
                <a:cs typeface="Times New Roman" pitchFamily="18" charset="0"/>
              </a:rPr>
              <a:t>Ba. </a:t>
            </a:r>
          </a:p>
        </p:txBody>
      </p:sp>
      <p:sp>
        <p:nvSpPr>
          <p:cNvPr id="9220" name="Rectangle 3"/>
          <p:cNvSpPr>
            <a:spLocks noChangeArrowheads="1"/>
          </p:cNvSpPr>
          <p:nvPr/>
        </p:nvSpPr>
        <p:spPr bwMode="auto">
          <a:xfrm>
            <a:off x="3657600" y="209550"/>
            <a:ext cx="18288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en-US" sz="2800">
                <a:latin typeface="Times New Roman" pitchFamily="18" charset="0"/>
                <a:cs typeface="Times New Roman" pitchFamily="18" charset="0"/>
              </a:rPr>
              <a:t>RESULTS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ratio2hl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50182" y="0"/>
            <a:ext cx="4843635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24sb-decay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51184" y="0"/>
            <a:ext cx="4841631" cy="6858000"/>
          </a:xfrm>
          <a:prstGeom prst="rect">
            <a:avLst/>
          </a:prstGeom>
        </p:spPr>
      </p:pic>
      <p:pic>
        <p:nvPicPr>
          <p:cNvPr id="4" name="Picture 3" descr="124sb-decay-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987824" y="0"/>
            <a:ext cx="3537781" cy="6371416"/>
          </a:xfrm>
          <a:prstGeom prst="rect">
            <a:avLst/>
          </a:prstGeom>
        </p:spPr>
      </p:pic>
      <p:cxnSp>
        <p:nvCxnSpPr>
          <p:cNvPr id="6" name="Straight Connector 5"/>
          <p:cNvCxnSpPr/>
          <p:nvPr/>
        </p:nvCxnSpPr>
        <p:spPr>
          <a:xfrm>
            <a:off x="3308514" y="1340768"/>
            <a:ext cx="0" cy="4536504"/>
          </a:xfrm>
          <a:prstGeom prst="line">
            <a:avLst/>
          </a:prstGeom>
          <a:ln w="63500">
            <a:solidFill>
              <a:srgbClr val="FF0000">
                <a:alpha val="46000"/>
              </a:srgb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6035181" y="5868888"/>
            <a:ext cx="0" cy="1304528"/>
          </a:xfrm>
          <a:prstGeom prst="line">
            <a:avLst/>
          </a:prstGeom>
          <a:ln w="63500">
            <a:solidFill>
              <a:srgbClr val="FF0000">
                <a:alpha val="46000"/>
              </a:srgb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7236296" y="4725144"/>
            <a:ext cx="10081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aseline="30000" dirty="0" smtClean="0"/>
              <a:t>124</a:t>
            </a:r>
            <a:r>
              <a:rPr lang="en-US" sz="3200" dirty="0" smtClean="0"/>
              <a:t>Sb</a:t>
            </a:r>
            <a:endParaRPr lang="en-IN" sz="32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82br-decay-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87624" y="908720"/>
            <a:ext cx="6790918" cy="4032448"/>
          </a:xfrm>
          <a:prstGeom prst="rect">
            <a:avLst/>
          </a:prstGeom>
        </p:spPr>
      </p:pic>
      <p:pic>
        <p:nvPicPr>
          <p:cNvPr id="5" name="Picture 4" descr="82br-decay-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660209" y="908720"/>
            <a:ext cx="6368175" cy="5511929"/>
          </a:xfrm>
          <a:prstGeom prst="rect">
            <a:avLst/>
          </a:prstGeom>
        </p:spPr>
      </p:pic>
      <p:cxnSp>
        <p:nvCxnSpPr>
          <p:cNvPr id="7" name="Straight Connector 6"/>
          <p:cNvCxnSpPr/>
          <p:nvPr/>
        </p:nvCxnSpPr>
        <p:spPr>
          <a:xfrm flipH="1">
            <a:off x="4260947" y="3140968"/>
            <a:ext cx="23021" cy="1296144"/>
          </a:xfrm>
          <a:prstGeom prst="line">
            <a:avLst/>
          </a:prstGeom>
          <a:ln w="63500">
            <a:solidFill>
              <a:srgbClr val="FF0000">
                <a:alpha val="46000"/>
              </a:srgb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flipH="1">
            <a:off x="4827375" y="4509120"/>
            <a:ext cx="32657" cy="936104"/>
          </a:xfrm>
          <a:prstGeom prst="line">
            <a:avLst/>
          </a:prstGeom>
          <a:ln w="63500">
            <a:solidFill>
              <a:srgbClr val="FF0000">
                <a:alpha val="46000"/>
              </a:srgb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858838"/>
          </a:xfrm>
          <a:prstGeom prst="rect">
            <a:avLst/>
          </a:prstGeom>
          <a:gradFill flip="none" rotWithShape="1">
            <a:gsLst>
              <a:gs pos="27000">
                <a:srgbClr val="00B0F0"/>
              </a:gs>
              <a:gs pos="92000">
                <a:schemeClr val="bg1"/>
              </a:gs>
            </a:gsLst>
            <a:lin ang="10800000" scaled="0"/>
            <a:tileRect/>
          </a:gradFill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26/11/2012</a:t>
            </a:r>
          </a:p>
        </p:txBody>
      </p:sp>
      <p:sp>
        <p:nvSpPr>
          <p:cNvPr id="17" name="Slide Number Placeholder 1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EE4652E-6698-48D7-A0BA-4B0409B4CDB0}" type="slidenum">
              <a:rPr lang="en-US"/>
              <a:pPr>
                <a:defRPr/>
              </a:pPr>
              <a:t>17</a:t>
            </a:fld>
            <a:endParaRPr lang="en-US"/>
          </a:p>
        </p:txBody>
      </p:sp>
      <p:cxnSp>
        <p:nvCxnSpPr>
          <p:cNvPr id="19" name="Straight Connector 18"/>
          <p:cNvCxnSpPr/>
          <p:nvPr/>
        </p:nvCxnSpPr>
        <p:spPr>
          <a:xfrm>
            <a:off x="0" y="6400800"/>
            <a:ext cx="9144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/>
          <p:cNvSpPr/>
          <p:nvPr/>
        </p:nvSpPr>
        <p:spPr>
          <a:xfrm>
            <a:off x="1676400" y="228600"/>
            <a:ext cx="588257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The 1044-,1524- and 1691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keV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l-GR" sz="2400" b="1" dirty="0" smtClean="0">
                <a:latin typeface="Times New Roman" pitchFamily="18" charset="0"/>
                <a:cs typeface="Times New Roman" pitchFamily="18" charset="0"/>
              </a:rPr>
              <a:t>γ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-transitions</a:t>
            </a:r>
            <a:endParaRPr lang="it-IT" sz="24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200" y="990600"/>
            <a:ext cx="3045937" cy="30295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943600" y="968789"/>
            <a:ext cx="3048000" cy="30698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2" name="Rectangle 11"/>
          <p:cNvSpPr/>
          <p:nvPr/>
        </p:nvSpPr>
        <p:spPr>
          <a:xfrm>
            <a:off x="3352800" y="2743200"/>
            <a:ext cx="2514600" cy="830997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>
            <a:spAutoFit/>
          </a:bodyPr>
          <a:lstStyle/>
          <a:p>
            <a:pPr algn="just"/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Coincident spectra, showing gates on the 1691 and 603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keV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l-GR" sz="1600" dirty="0" smtClean="0">
                <a:latin typeface="Times New Roman" pitchFamily="18" charset="0"/>
                <a:cs typeface="Times New Roman" pitchFamily="18" charset="0"/>
              </a:rPr>
              <a:t>γ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-transitions.  [</a:t>
            </a:r>
            <a:r>
              <a:rPr lang="en-US" sz="1600" b="1" baseline="30000" dirty="0" smtClean="0">
                <a:latin typeface="Times New Roman" pitchFamily="18" charset="0"/>
                <a:cs typeface="Times New Roman" pitchFamily="18" charset="0"/>
              </a:rPr>
              <a:t>124</a:t>
            </a:r>
            <a:r>
              <a:rPr lang="en-US" sz="1600" b="1" dirty="0" smtClean="0">
                <a:latin typeface="Times New Roman" pitchFamily="18" charset="0"/>
                <a:cs typeface="Times New Roman" pitchFamily="18" charset="0"/>
              </a:rPr>
              <a:t>Sb] </a:t>
            </a:r>
            <a:endParaRPr lang="en-US" sz="1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3352800" y="1226403"/>
            <a:ext cx="2514600" cy="830997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>
            <a:spAutoFit/>
          </a:bodyPr>
          <a:lstStyle/>
          <a:p>
            <a:pPr algn="just"/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Coincident spectra, showing gates on the 1044 and 777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keV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l-GR" sz="1600" dirty="0" smtClean="0">
                <a:latin typeface="Times New Roman" pitchFamily="18" charset="0"/>
                <a:cs typeface="Times New Roman" pitchFamily="18" charset="0"/>
              </a:rPr>
              <a:t>γ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-transitions.  [</a:t>
            </a:r>
            <a:r>
              <a:rPr lang="en-US" sz="1600" b="1" baseline="30000" dirty="0" smtClean="0">
                <a:latin typeface="Times New Roman" pitchFamily="18" charset="0"/>
                <a:cs typeface="Times New Roman" pitchFamily="18" charset="0"/>
              </a:rPr>
              <a:t>82</a:t>
            </a:r>
            <a:r>
              <a:rPr lang="en-US" sz="1600" b="1" dirty="0" smtClean="0">
                <a:latin typeface="Times New Roman" pitchFamily="18" charset="0"/>
                <a:cs typeface="Times New Roman" pitchFamily="18" charset="0"/>
              </a:rPr>
              <a:t>Br]</a:t>
            </a:r>
            <a:endParaRPr lang="en-US" sz="16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8" name="Straight Arrow Connector 17"/>
          <p:cNvCxnSpPr/>
          <p:nvPr/>
        </p:nvCxnSpPr>
        <p:spPr>
          <a:xfrm rot="10800000" flipV="1">
            <a:off x="2514600" y="1600200"/>
            <a:ext cx="838200" cy="1524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 flipV="1">
            <a:off x="5867400" y="2590800"/>
            <a:ext cx="609600" cy="3810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Rectangle 26"/>
          <p:cNvSpPr/>
          <p:nvPr/>
        </p:nvSpPr>
        <p:spPr>
          <a:xfrm>
            <a:off x="304800" y="4191000"/>
            <a:ext cx="85344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The sources of the 1044 and 1691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keV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transitions have been identified unambiguously using the  </a:t>
            </a:r>
            <a:r>
              <a:rPr lang="el-GR" sz="2000" dirty="0" smtClean="0">
                <a:latin typeface="Times New Roman" pitchFamily="18" charset="0"/>
                <a:cs typeface="Times New Roman" pitchFamily="18" charset="0"/>
              </a:rPr>
              <a:t>γ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l-GR" sz="2000" dirty="0" smtClean="0">
                <a:latin typeface="Times New Roman" pitchFamily="18" charset="0"/>
                <a:cs typeface="Times New Roman" pitchFamily="18" charset="0"/>
              </a:rPr>
              <a:t>γ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coincidence measurement.</a:t>
            </a:r>
          </a:p>
          <a:p>
            <a:pPr algn="just"/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The source of 1524 transition was identified measuring the half-life of the 1524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keV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transition. The half-life (</a:t>
            </a:r>
            <a:r>
              <a:rPr lang="en-US" sz="2000" i="1" dirty="0" smtClean="0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sz="2000" i="1" baseline="-30000" dirty="0" smtClean="0">
                <a:latin typeface="Times New Roman" pitchFamily="18" charset="0"/>
                <a:cs typeface="Times New Roman" pitchFamily="18" charset="0"/>
              </a:rPr>
              <a:t>1/2</a:t>
            </a:r>
            <a:r>
              <a:rPr lang="en-US" sz="2000" i="1" dirty="0" smtClean="0">
                <a:latin typeface="Times New Roman" pitchFamily="18" charset="0"/>
                <a:cs typeface="Times New Roman" pitchFamily="18" charset="0"/>
              </a:rPr>
              <a:t>=12.56 ± 0.43 h.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) obtained is in good agreement with the adopted half-life </a:t>
            </a:r>
            <a:r>
              <a:rPr lang="en-US" sz="2000" u="sng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2000" i="1" u="sng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12.321 (43) h.</a:t>
            </a:r>
            <a:r>
              <a:rPr lang="en-US" sz="2000" u="sng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for </a:t>
            </a:r>
            <a:r>
              <a:rPr lang="en-US" sz="2000" baseline="30000" dirty="0" smtClean="0">
                <a:latin typeface="Times New Roman" pitchFamily="18" charset="0"/>
                <a:cs typeface="Times New Roman" pitchFamily="18" charset="0"/>
              </a:rPr>
              <a:t>42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K.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858838"/>
          </a:xfrm>
          <a:prstGeom prst="rect">
            <a:avLst/>
          </a:prstGeom>
          <a:gradFill flip="none" rotWithShape="1">
            <a:gsLst>
              <a:gs pos="27000">
                <a:srgbClr val="00B0F0"/>
              </a:gs>
              <a:gs pos="92000">
                <a:schemeClr val="bg1"/>
              </a:gs>
            </a:gsLst>
            <a:lin ang="10800000" scaled="0"/>
            <a:tileRect/>
          </a:gradFill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26/11/2012</a:t>
            </a:r>
          </a:p>
          <a:p>
            <a:pPr>
              <a:defRPr/>
            </a:pPr>
            <a:endParaRPr lang="en-US" dirty="0"/>
          </a:p>
        </p:txBody>
      </p:sp>
      <p:sp>
        <p:nvSpPr>
          <p:cNvPr id="17" name="Slide Number Placeholder 1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EE4652E-6698-48D7-A0BA-4B0409B4CDB0}" type="slidenum">
              <a:rPr lang="en-US"/>
              <a:pPr>
                <a:defRPr/>
              </a:pPr>
              <a:t>18</a:t>
            </a:fld>
            <a:endParaRPr lang="en-US"/>
          </a:p>
        </p:txBody>
      </p:sp>
      <p:cxnSp>
        <p:nvCxnSpPr>
          <p:cNvPr id="19" name="Straight Connector 18"/>
          <p:cNvCxnSpPr/>
          <p:nvPr/>
        </p:nvCxnSpPr>
        <p:spPr>
          <a:xfrm>
            <a:off x="0" y="6400800"/>
            <a:ext cx="9144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2033222"/>
            <a:ext cx="4343400" cy="32130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Rectangle 8"/>
          <p:cNvSpPr/>
          <p:nvPr/>
        </p:nvSpPr>
        <p:spPr>
          <a:xfrm>
            <a:off x="1853958" y="224135"/>
            <a:ext cx="622324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it-IT" sz="2400" b="1" dirty="0" smtClean="0">
                <a:latin typeface="Times New Roman" pitchFamily="18" charset="0"/>
                <a:cs typeface="Times New Roman" pitchFamily="18" charset="0"/>
              </a:rPr>
              <a:t>Spectroscopy of </a:t>
            </a:r>
            <a:r>
              <a:rPr lang="it-IT" sz="2400" b="1" baseline="30000" dirty="0" smtClean="0">
                <a:latin typeface="Times New Roman" pitchFamily="18" charset="0"/>
                <a:cs typeface="Times New Roman" pitchFamily="18" charset="0"/>
              </a:rPr>
              <a:t>139</a:t>
            </a:r>
            <a:r>
              <a:rPr lang="it-IT" sz="2400" b="1" dirty="0" smtClean="0">
                <a:latin typeface="Times New Roman" pitchFamily="18" charset="0"/>
                <a:cs typeface="Times New Roman" pitchFamily="18" charset="0"/>
              </a:rPr>
              <a:t>Ba (Half-life measurement)</a:t>
            </a:r>
          </a:p>
        </p:txBody>
      </p:sp>
      <p:sp>
        <p:nvSpPr>
          <p:cNvPr id="11" name="Rectangle 3"/>
          <p:cNvSpPr>
            <a:spLocks noChangeArrowheads="1"/>
          </p:cNvSpPr>
          <p:nvPr/>
        </p:nvSpPr>
        <p:spPr bwMode="auto">
          <a:xfrm>
            <a:off x="152400" y="990600"/>
            <a:ext cx="8915400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>
              <a:buFont typeface="Wingdings" pitchFamily="2" charset="2"/>
              <a:buChar char="Ø"/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A </a:t>
            </a:r>
            <a:r>
              <a:rPr lang="en-US" baseline="30000" dirty="0">
                <a:latin typeface="Times New Roman" pitchFamily="18" charset="0"/>
                <a:cs typeface="Times New Roman" pitchFamily="18" charset="0"/>
              </a:rPr>
              <a:t>137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Cs source was counted simultaneously with the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sample to estimate the count rate losses.</a:t>
            </a:r>
          </a:p>
          <a:p>
            <a:pPr algn="just">
              <a:buFont typeface="Wingdings" pitchFamily="2" charset="2"/>
              <a:buChar char="Ø"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The count rate losses was estimated from the counts/intensity of the 662-keV (</a:t>
            </a:r>
            <a:r>
              <a:rPr lang="en-US" baseline="30000" dirty="0" smtClean="0">
                <a:latin typeface="Times New Roman" pitchFamily="18" charset="0"/>
                <a:cs typeface="Times New Roman" pitchFamily="18" charset="0"/>
              </a:rPr>
              <a:t>137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Cs reference source) and 1460-keV (natural-background from </a:t>
            </a:r>
            <a:r>
              <a:rPr lang="en-US" baseline="30000" dirty="0" smtClean="0">
                <a:latin typeface="Times New Roman" pitchFamily="18" charset="0"/>
                <a:cs typeface="Times New Roman" pitchFamily="18" charset="0"/>
              </a:rPr>
              <a:t>40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K) </a:t>
            </a:r>
            <a:r>
              <a:rPr lang="el-GR" dirty="0" smtClean="0">
                <a:latin typeface="Times New Roman" pitchFamily="18" charset="0"/>
                <a:cs typeface="Times New Roman" pitchFamily="18" charset="0"/>
              </a:rPr>
              <a:t>γ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- rays. 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28600" y="5334000"/>
            <a:ext cx="42672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The percentage of recorded counts of the 662 and 1460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keV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l-GR" sz="1600" dirty="0" smtClean="0">
                <a:latin typeface="Times New Roman" pitchFamily="18" charset="0"/>
                <a:cs typeface="Times New Roman" pitchFamily="18" charset="0"/>
              </a:rPr>
              <a:t>γ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-rays plotted as a function of time</a:t>
            </a:r>
            <a:endParaRPr lang="en-US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152400" y="1981200"/>
            <a:ext cx="4419600" cy="41148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4800600" y="2057400"/>
            <a:ext cx="4114800" cy="203132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>
            <a:spAutoFit/>
          </a:bodyPr>
          <a:lstStyle/>
          <a:p>
            <a:pPr algn="just">
              <a:buFont typeface="Wingdings" pitchFamily="2" charset="2"/>
              <a:buChar char="Ø"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The parameters obtained from the fits were used to estimate the count rate losses. </a:t>
            </a:r>
          </a:p>
          <a:p>
            <a:pPr algn="just">
              <a:buFont typeface="Wingdings" pitchFamily="2" charset="2"/>
              <a:buChar char="Ø"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The reliability of the fitted parameters was checked by extracting the half-lives of the nuclei </a:t>
            </a:r>
            <a:r>
              <a:rPr lang="en-US" baseline="30000" dirty="0" smtClean="0">
                <a:latin typeface="Times New Roman" pitchFamily="18" charset="0"/>
                <a:cs typeface="Times New Roman" pitchFamily="18" charset="0"/>
              </a:rPr>
              <a:t>38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Cl and </a:t>
            </a:r>
            <a:r>
              <a:rPr lang="en-US" baseline="30000" dirty="0" smtClean="0">
                <a:latin typeface="Times New Roman" pitchFamily="18" charset="0"/>
                <a:cs typeface="Times New Roman" pitchFamily="18" charset="0"/>
              </a:rPr>
              <a:t>56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Mn (which were present as contaminants).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5" name="Table 14"/>
          <p:cNvGraphicFramePr>
            <a:graphicFrameLocks noGrp="1"/>
          </p:cNvGraphicFramePr>
          <p:nvPr/>
        </p:nvGraphicFramePr>
        <p:xfrm>
          <a:off x="4876800" y="4368800"/>
          <a:ext cx="3962400" cy="1651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81200"/>
                <a:gridCol w="1981200"/>
              </a:tblGrid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latin typeface="Times New Roman" pitchFamily="18" charset="0"/>
                          <a:cs typeface="Times New Roman" pitchFamily="18" charset="0"/>
                        </a:rPr>
                        <a:t>Half -life of </a:t>
                      </a:r>
                      <a:r>
                        <a:rPr lang="en-US" baseline="30000" dirty="0" smtClean="0">
                          <a:latin typeface="Times New Roman" pitchFamily="18" charset="0"/>
                          <a:cs typeface="Times New Roman" pitchFamily="18" charset="0"/>
                        </a:rPr>
                        <a:t>38</a:t>
                      </a:r>
                      <a:r>
                        <a:rPr lang="en-US" dirty="0" smtClean="0">
                          <a:latin typeface="Times New Roman" pitchFamily="18" charset="0"/>
                          <a:cs typeface="Times New Roman" pitchFamily="18" charset="0"/>
                        </a:rPr>
                        <a:t>Cl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latin typeface="Times New Roman" pitchFamily="18" charset="0"/>
                          <a:cs typeface="Times New Roman" pitchFamily="18" charset="0"/>
                        </a:rPr>
                        <a:t>Half -life of </a:t>
                      </a:r>
                      <a:r>
                        <a:rPr lang="en-US" baseline="30000" dirty="0" smtClean="0">
                          <a:latin typeface="Times New Roman" pitchFamily="18" charset="0"/>
                          <a:cs typeface="Times New Roman" pitchFamily="18" charset="0"/>
                        </a:rPr>
                        <a:t>56</a:t>
                      </a:r>
                      <a:r>
                        <a:rPr lang="en-US" dirty="0" smtClean="0">
                          <a:latin typeface="Times New Roman" pitchFamily="18" charset="0"/>
                          <a:cs typeface="Times New Roman" pitchFamily="18" charset="0"/>
                        </a:rPr>
                        <a:t>Mn</a:t>
                      </a:r>
                      <a:endParaRPr lang="en-US" dirty="0" smtClean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latin typeface="Times New Roman" pitchFamily="18" charset="0"/>
                          <a:cs typeface="Times New Roman" pitchFamily="18" charset="0"/>
                        </a:rPr>
                        <a:t>37.20 (25) </a:t>
                      </a:r>
                      <a:r>
                        <a:rPr lang="en-US" i="1" dirty="0" smtClean="0">
                          <a:latin typeface="Times New Roman" pitchFamily="18" charset="0"/>
                          <a:cs typeface="Times New Roman" pitchFamily="18" charset="0"/>
                        </a:rPr>
                        <a:t>min.</a:t>
                      </a:r>
                      <a:r>
                        <a:rPr lang="en-US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latin typeface="Times New Roman" pitchFamily="18" charset="0"/>
                          <a:cs typeface="Times New Roman" pitchFamily="18" charset="0"/>
                        </a:rPr>
                        <a:t>(present work)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latin typeface="Times New Roman" pitchFamily="18" charset="0"/>
                          <a:cs typeface="Times New Roman" pitchFamily="18" charset="0"/>
                        </a:rPr>
                        <a:t>2.56 (3) </a:t>
                      </a:r>
                      <a:r>
                        <a:rPr lang="en-US" i="1" dirty="0" smtClean="0">
                          <a:latin typeface="Times New Roman" pitchFamily="18" charset="0"/>
                          <a:cs typeface="Times New Roman" pitchFamily="18" charset="0"/>
                        </a:rPr>
                        <a:t>h.</a:t>
                      </a:r>
                      <a:r>
                        <a:rPr lang="en-US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latin typeface="Times New Roman" pitchFamily="18" charset="0"/>
                          <a:cs typeface="Times New Roman" pitchFamily="18" charset="0"/>
                        </a:rPr>
                        <a:t>(present work)</a:t>
                      </a:r>
                      <a:endParaRPr lang="en-US" dirty="0" smtClean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Times New Roman" pitchFamily="18" charset="0"/>
                          <a:cs typeface="Times New Roman" pitchFamily="18" charset="0"/>
                        </a:rPr>
                        <a:t>37.24 (5) </a:t>
                      </a:r>
                      <a:r>
                        <a:rPr lang="en-US" i="1" dirty="0" smtClean="0">
                          <a:latin typeface="Times New Roman" pitchFamily="18" charset="0"/>
                          <a:cs typeface="Times New Roman" pitchFamily="18" charset="0"/>
                        </a:rPr>
                        <a:t>min.</a:t>
                      </a:r>
                      <a:r>
                        <a:rPr lang="en-US" dirty="0" smtClean="0">
                          <a:latin typeface="Times New Roman" pitchFamily="18" charset="0"/>
                          <a:cs typeface="Times New Roman" pitchFamily="18" charset="0"/>
                        </a:rPr>
                        <a:t> (adopted)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latin typeface="Times New Roman" pitchFamily="18" charset="0"/>
                          <a:cs typeface="Times New Roman" pitchFamily="18" charset="0"/>
                        </a:rPr>
                        <a:t>2.5789 (1) </a:t>
                      </a:r>
                      <a:r>
                        <a:rPr lang="en-US" i="1" dirty="0" smtClean="0">
                          <a:latin typeface="Times New Roman" pitchFamily="18" charset="0"/>
                          <a:cs typeface="Times New Roman" pitchFamily="18" charset="0"/>
                        </a:rPr>
                        <a:t>h.</a:t>
                      </a:r>
                      <a:r>
                        <a:rPr lang="en-US" dirty="0" smtClean="0">
                          <a:latin typeface="Times New Roman" pitchFamily="18" charset="0"/>
                          <a:cs typeface="Times New Roman" pitchFamily="18" charset="0"/>
                        </a:rPr>
                        <a:t> (adopted)</a:t>
                      </a:r>
                      <a:endParaRPr lang="en-US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858838"/>
          </a:xfrm>
          <a:prstGeom prst="rect">
            <a:avLst/>
          </a:prstGeom>
          <a:gradFill flip="none" rotWithShape="1">
            <a:gsLst>
              <a:gs pos="27000">
                <a:srgbClr val="00B0F0"/>
              </a:gs>
              <a:gs pos="92000">
                <a:schemeClr val="bg1"/>
              </a:gs>
            </a:gsLst>
            <a:lin ang="10800000" scaled="0"/>
            <a:tileRect/>
          </a:gradFill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2400" b="1" dirty="0" smtClean="0">
                <a:latin typeface="Times New Roman" pitchFamily="18" charset="0"/>
                <a:cs typeface="Times New Roman" pitchFamily="18" charset="0"/>
              </a:rPr>
              <a:t>Half-life measurement</a:t>
            </a:r>
            <a:endParaRPr lang="en-US" sz="2400" dirty="0"/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26/11/2012</a:t>
            </a:r>
            <a:endParaRPr lang="en-US" dirty="0"/>
          </a:p>
        </p:txBody>
      </p:sp>
      <p:sp>
        <p:nvSpPr>
          <p:cNvPr id="17" name="Slide Number Placeholder 1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EE4652E-6698-48D7-A0BA-4B0409B4CDB0}" type="slidenum">
              <a:rPr lang="en-US"/>
              <a:pPr>
                <a:defRPr/>
              </a:pPr>
              <a:t>19</a:t>
            </a:fld>
            <a:endParaRPr lang="en-US"/>
          </a:p>
        </p:txBody>
      </p:sp>
      <p:cxnSp>
        <p:nvCxnSpPr>
          <p:cNvPr id="19" name="Straight Connector 18"/>
          <p:cNvCxnSpPr/>
          <p:nvPr/>
        </p:nvCxnSpPr>
        <p:spPr>
          <a:xfrm>
            <a:off x="0" y="6400800"/>
            <a:ext cx="9144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914400"/>
            <a:ext cx="2929322" cy="38860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191000" y="1666603"/>
            <a:ext cx="4681538" cy="32101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Rectangle 9"/>
          <p:cNvSpPr/>
          <p:nvPr/>
        </p:nvSpPr>
        <p:spPr>
          <a:xfrm>
            <a:off x="4191000" y="953869"/>
            <a:ext cx="48006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The values of T</a:t>
            </a:r>
            <a:r>
              <a:rPr lang="en-US" baseline="-30000" dirty="0" smtClean="0">
                <a:latin typeface="Times New Roman" pitchFamily="18" charset="0"/>
                <a:cs typeface="Times New Roman" pitchFamily="18" charset="0"/>
              </a:rPr>
              <a:t>1/2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obtained from various data sets in present work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533400" y="4876800"/>
            <a:ext cx="28956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Decay curve of 139Ba as determined from the 166 and 1420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keV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transitions.</a:t>
            </a:r>
            <a:endParaRPr lang="en-US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304800" y="914400"/>
            <a:ext cx="3276600" cy="50292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4038600" y="914400"/>
            <a:ext cx="4953000" cy="38862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4114800" y="5105400"/>
            <a:ext cx="4800600" cy="92333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The weighted average (reduced </a:t>
            </a:r>
            <a:r>
              <a:rPr lang="el-GR" dirty="0" smtClean="0">
                <a:latin typeface="Times New Roman" pitchFamily="18" charset="0"/>
                <a:cs typeface="Times New Roman" pitchFamily="18" charset="0"/>
              </a:rPr>
              <a:t>χ</a:t>
            </a:r>
            <a:r>
              <a:rPr lang="en-US" baseline="30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=0.13) of the present measurements gives the value </a:t>
            </a:r>
          </a:p>
          <a:p>
            <a:pPr algn="ctr"/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b="1" baseline="-30000" dirty="0" smtClean="0">
                <a:latin typeface="Times New Roman" pitchFamily="18" charset="0"/>
                <a:cs typeface="Times New Roman" pitchFamily="18" charset="0"/>
              </a:rPr>
              <a:t>1/2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= 83.01 ± 0.14 min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Acknowledgements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Ashok Jain</a:t>
            </a:r>
          </a:p>
          <a:p>
            <a:r>
              <a:rPr lang="en-US" dirty="0" smtClean="0"/>
              <a:t>B. Singh</a:t>
            </a:r>
          </a:p>
          <a:p>
            <a:r>
              <a:rPr lang="en-US" dirty="0" smtClean="0"/>
              <a:t>J. </a:t>
            </a:r>
            <a:r>
              <a:rPr lang="en-US" dirty="0" err="1" smtClean="0"/>
              <a:t>Tuli</a:t>
            </a:r>
            <a:endParaRPr lang="en-US" dirty="0" smtClean="0"/>
          </a:p>
          <a:p>
            <a:r>
              <a:rPr lang="en-US" dirty="0" err="1" smtClean="0"/>
              <a:t>Sukhjeet</a:t>
            </a:r>
            <a:r>
              <a:rPr lang="en-US" dirty="0" smtClean="0"/>
              <a:t> Singh</a:t>
            </a:r>
          </a:p>
          <a:p>
            <a:endParaRPr lang="en-US" dirty="0" smtClean="0"/>
          </a:p>
          <a:p>
            <a:r>
              <a:rPr lang="en-US" dirty="0" smtClean="0"/>
              <a:t>For A=139 Chain evaluation which is completed (preliminary submission)</a:t>
            </a:r>
          </a:p>
          <a:p>
            <a:endParaRPr lang="en-IN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858838"/>
          </a:xfrm>
          <a:prstGeom prst="rect">
            <a:avLst/>
          </a:prstGeom>
          <a:gradFill flip="none" rotWithShape="1">
            <a:gsLst>
              <a:gs pos="27000">
                <a:srgbClr val="00B0F0"/>
              </a:gs>
              <a:gs pos="92000">
                <a:schemeClr val="bg1"/>
              </a:gs>
            </a:gsLst>
            <a:lin ang="10800000" scaled="0"/>
            <a:tileRect/>
          </a:gradFill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10"/>
          </p:nvPr>
        </p:nvSpPr>
        <p:spPr>
          <a:xfrm>
            <a:off x="467544" y="6381328"/>
            <a:ext cx="2123256" cy="340147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26/11/2012</a:t>
            </a:r>
            <a:endParaRPr lang="en-US" dirty="0"/>
          </a:p>
        </p:txBody>
      </p:sp>
      <p:sp>
        <p:nvSpPr>
          <p:cNvPr id="17" name="Slide Number Placeholder 1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EE4652E-6698-48D7-A0BA-4B0409B4CDB0}" type="slidenum">
              <a:rPr lang="en-US"/>
              <a:pPr>
                <a:defRPr/>
              </a:pPr>
              <a:t>20</a:t>
            </a:fld>
            <a:endParaRPr lang="en-US"/>
          </a:p>
        </p:txBody>
      </p:sp>
      <p:cxnSp>
        <p:nvCxnSpPr>
          <p:cNvPr id="19" name="Straight Connector 18"/>
          <p:cNvCxnSpPr/>
          <p:nvPr/>
        </p:nvCxnSpPr>
        <p:spPr>
          <a:xfrm>
            <a:off x="0" y="6400800"/>
            <a:ext cx="9144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/>
          <p:cNvSpPr/>
          <p:nvPr/>
        </p:nvSpPr>
        <p:spPr>
          <a:xfrm>
            <a:off x="3582501" y="228600"/>
            <a:ext cx="227337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it-IT" sz="2400" b="1" dirty="0" smtClean="0">
                <a:latin typeface="Times New Roman" pitchFamily="18" charset="0"/>
                <a:cs typeface="Times New Roman" pitchFamily="18" charset="0"/>
              </a:rPr>
              <a:t>CONCLUSION</a:t>
            </a:r>
          </a:p>
        </p:txBody>
      </p:sp>
      <p:sp>
        <p:nvSpPr>
          <p:cNvPr id="12" name="Rectangle 11"/>
          <p:cNvSpPr/>
          <p:nvPr/>
        </p:nvSpPr>
        <p:spPr>
          <a:xfrm>
            <a:off x="251520" y="1556792"/>
            <a:ext cx="8458200" cy="4524315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US" sz="24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ENSDF T</a:t>
            </a:r>
            <a:r>
              <a:rPr lang="en-US" sz="2400" baseline="-250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1/2</a:t>
            </a:r>
            <a:r>
              <a:rPr lang="en-US" sz="24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= 83.06 </a:t>
            </a:r>
            <a:r>
              <a:rPr lang="en-US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±</a:t>
            </a:r>
            <a:r>
              <a:rPr lang="en-US" sz="24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0.28 min</a:t>
            </a:r>
          </a:p>
          <a:p>
            <a:r>
              <a:rPr lang="en-US" sz="24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Recent work      83.25 </a:t>
            </a:r>
            <a:r>
              <a:rPr lang="en-US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±</a:t>
            </a:r>
            <a:r>
              <a:rPr lang="en-US" sz="24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0.08 min</a:t>
            </a:r>
          </a:p>
          <a:p>
            <a:endParaRPr lang="en-US" sz="2400" dirty="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Wt </a:t>
            </a:r>
            <a:r>
              <a:rPr lang="en-US" sz="2400" dirty="0" err="1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Avg</a:t>
            </a:r>
            <a:r>
              <a:rPr lang="en-US" sz="24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83.09 ± 0.09 min</a:t>
            </a:r>
          </a:p>
          <a:p>
            <a:r>
              <a:rPr lang="en-US" sz="24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3 Transitions were modified. </a:t>
            </a:r>
          </a:p>
          <a:p>
            <a:endParaRPr lang="en-US" sz="2400" dirty="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Data evaluation : led to a new measurement and refinement of data </a:t>
            </a:r>
          </a:p>
          <a:p>
            <a:r>
              <a:rPr lang="en-US" sz="24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Standardization of measured values</a:t>
            </a:r>
          </a:p>
          <a:p>
            <a:r>
              <a:rPr lang="en-US" sz="24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Discussions after data evaluation  have led to some ideas about possible experiments</a:t>
            </a:r>
            <a:endParaRPr lang="en-US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It has helped in discussing Nuclear Physics, with the younger generation</a:t>
            </a:r>
            <a:r>
              <a:rPr lang="en-US" sz="2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,  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richer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051720" y="2348880"/>
            <a:ext cx="2848857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600" dirty="0" smtClean="0">
                <a:solidFill>
                  <a:srgbClr val="FF0000"/>
                </a:solidFill>
                <a:latin typeface="Coronet" pitchFamily="66" charset="0"/>
              </a:rPr>
              <a:t>Thank You.</a:t>
            </a:r>
            <a:endParaRPr lang="en-IN" sz="6600" dirty="0">
              <a:solidFill>
                <a:srgbClr val="FF0000"/>
              </a:solidFill>
              <a:latin typeface="Coronet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Acknowledgements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IN" b="1" dirty="0" smtClean="0"/>
              <a:t>L. S. Danu,</a:t>
            </a:r>
          </a:p>
          <a:p>
            <a:r>
              <a:rPr lang="en-IN" dirty="0" smtClean="0"/>
              <a:t> P. K. Joshi, </a:t>
            </a:r>
          </a:p>
          <a:p>
            <a:r>
              <a:rPr lang="en-IN" dirty="0" smtClean="0"/>
              <a:t>D. C. </a:t>
            </a:r>
            <a:r>
              <a:rPr lang="en-IN" dirty="0" err="1" smtClean="0"/>
              <a:t>Biswas</a:t>
            </a:r>
            <a:r>
              <a:rPr lang="en-IN" dirty="0" smtClean="0"/>
              <a:t>, </a:t>
            </a:r>
          </a:p>
          <a:p>
            <a:r>
              <a:rPr lang="en-IN" dirty="0" smtClean="0"/>
              <a:t>S. </a:t>
            </a:r>
            <a:r>
              <a:rPr lang="en-IN" dirty="0" err="1" smtClean="0"/>
              <a:t>Mukhopadhyay</a:t>
            </a:r>
            <a:r>
              <a:rPr lang="en-IN" dirty="0" smtClean="0"/>
              <a:t>, </a:t>
            </a:r>
          </a:p>
          <a:p>
            <a:r>
              <a:rPr lang="en-IN" dirty="0" smtClean="0"/>
              <a:t>A. </a:t>
            </a:r>
            <a:r>
              <a:rPr lang="en-IN" dirty="0" err="1" smtClean="0"/>
              <a:t>Goswami</a:t>
            </a:r>
            <a:r>
              <a:rPr lang="en-IN" dirty="0" smtClean="0"/>
              <a:t>, </a:t>
            </a:r>
          </a:p>
          <a:p>
            <a:r>
              <a:rPr lang="en-IN" dirty="0" smtClean="0"/>
              <a:t>P. N. </a:t>
            </a:r>
            <a:r>
              <a:rPr lang="en-IN" dirty="0" err="1" smtClean="0"/>
              <a:t>Prashanth</a:t>
            </a:r>
            <a:r>
              <a:rPr lang="en-IN" dirty="0" smtClean="0"/>
              <a:t>,</a:t>
            </a:r>
          </a:p>
          <a:p>
            <a:r>
              <a:rPr lang="en-IN" dirty="0" smtClean="0"/>
              <a:t> L. A. </a:t>
            </a:r>
            <a:r>
              <a:rPr lang="en-IN" dirty="0" err="1" smtClean="0"/>
              <a:t>Kinage</a:t>
            </a:r>
            <a:r>
              <a:rPr lang="en-IN" dirty="0" smtClean="0"/>
              <a:t>, </a:t>
            </a:r>
          </a:p>
          <a:p>
            <a:r>
              <a:rPr lang="en-IN" dirty="0" smtClean="0"/>
              <a:t>R. </a:t>
            </a:r>
            <a:r>
              <a:rPr lang="en-IN" dirty="0" err="1" smtClean="0"/>
              <a:t>K.Choudhury</a:t>
            </a:r>
            <a:r>
              <a:rPr lang="en-IN" dirty="0" smtClean="0"/>
              <a:t>, </a:t>
            </a:r>
          </a:p>
          <a:p>
            <a:r>
              <a:rPr lang="en-IN" dirty="0" smtClean="0"/>
              <a:t> </a:t>
            </a:r>
            <a:r>
              <a:rPr lang="en-IN" b="1" dirty="0" err="1" smtClean="0"/>
              <a:t>Balraj</a:t>
            </a:r>
            <a:r>
              <a:rPr lang="en-IN" b="1" dirty="0" smtClean="0"/>
              <a:t> Singh</a:t>
            </a:r>
          </a:p>
          <a:p>
            <a:endParaRPr lang="en-IN" dirty="0" smtClean="0"/>
          </a:p>
          <a:p>
            <a:r>
              <a:rPr lang="en-US" dirty="0" smtClean="0"/>
              <a:t>Eur. J. Phys A </a:t>
            </a:r>
            <a:r>
              <a:rPr lang="en-IN" dirty="0" smtClean="0"/>
              <a:t>December 2012, 48:186</a:t>
            </a:r>
            <a:endParaRPr lang="en-IN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858838"/>
          </a:xfrm>
          <a:prstGeom prst="rect">
            <a:avLst/>
          </a:prstGeom>
          <a:gradFill flip="none" rotWithShape="1">
            <a:gsLst>
              <a:gs pos="27000">
                <a:srgbClr val="00B0F0"/>
              </a:gs>
              <a:gs pos="92000">
                <a:schemeClr val="bg1"/>
              </a:gs>
            </a:gsLst>
            <a:lin ang="10800000" scaled="0"/>
            <a:tileRect/>
          </a:gradFill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26/11/2012</a:t>
            </a:r>
            <a:endParaRPr lang="en-US" dirty="0"/>
          </a:p>
        </p:txBody>
      </p:sp>
      <p:sp>
        <p:nvSpPr>
          <p:cNvPr id="17" name="Slide Number Placeholder 1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EE4652E-6698-48D7-A0BA-4B0409B4CDB0}" type="slidenum">
              <a:rPr lang="en-US"/>
              <a:pPr>
                <a:defRPr/>
              </a:pPr>
              <a:t>4</a:t>
            </a:fld>
            <a:endParaRPr lang="en-US"/>
          </a:p>
        </p:txBody>
      </p:sp>
      <p:cxnSp>
        <p:nvCxnSpPr>
          <p:cNvPr id="19" name="Straight Connector 18"/>
          <p:cNvCxnSpPr/>
          <p:nvPr/>
        </p:nvCxnSpPr>
        <p:spPr>
          <a:xfrm>
            <a:off x="0" y="6400800"/>
            <a:ext cx="9144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/>
          <p:cNvSpPr/>
          <p:nvPr/>
        </p:nvSpPr>
        <p:spPr>
          <a:xfrm>
            <a:off x="2581968" y="228600"/>
            <a:ext cx="427444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it-IT" sz="2400" b="1" dirty="0" smtClean="0">
                <a:latin typeface="Times New Roman" pitchFamily="18" charset="0"/>
                <a:cs typeface="Times New Roman" pitchFamily="18" charset="0"/>
              </a:rPr>
              <a:t>DATA EVALUATION : A= 139</a:t>
            </a:r>
          </a:p>
        </p:txBody>
      </p:sp>
      <p:sp>
        <p:nvSpPr>
          <p:cNvPr id="12" name="Rectangle 11"/>
          <p:cNvSpPr/>
          <p:nvPr/>
        </p:nvSpPr>
        <p:spPr>
          <a:xfrm>
            <a:off x="0" y="1628800"/>
            <a:ext cx="8458200" cy="3693319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q"/>
            </a:pPr>
            <a:r>
              <a:rPr lang="en-US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The data evaluation of mass 139 Chain : New experience</a:t>
            </a:r>
          </a:p>
          <a:p>
            <a:pPr>
              <a:buFont typeface="Wingdings" pitchFamily="2" charset="2"/>
              <a:buChar char="q"/>
            </a:pPr>
            <a:r>
              <a:rPr lang="en-US" sz="2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The nuclei to be evaluated </a:t>
            </a:r>
          </a:p>
          <a:p>
            <a:pPr>
              <a:buFont typeface="Wingdings" pitchFamily="2" charset="2"/>
              <a:buChar char="q"/>
            </a:pPr>
            <a:r>
              <a:rPr lang="en-US" sz="2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Sb</a:t>
            </a:r>
            <a:r>
              <a:rPr lang="en-US" sz="2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, Te, I, </a:t>
            </a:r>
            <a:r>
              <a:rPr lang="en-US" sz="24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Xe</a:t>
            </a:r>
            <a:r>
              <a:rPr lang="en-US" sz="2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, Cs, </a:t>
            </a:r>
            <a:r>
              <a:rPr lang="en-US" sz="24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Ba</a:t>
            </a:r>
            <a:r>
              <a:rPr lang="en-US" sz="2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, La, </a:t>
            </a:r>
            <a:r>
              <a:rPr lang="en-US" sz="24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Ce</a:t>
            </a:r>
            <a:r>
              <a:rPr lang="en-US" sz="2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, Pr, </a:t>
            </a:r>
            <a:r>
              <a:rPr lang="en-US" sz="24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Nd</a:t>
            </a:r>
            <a:r>
              <a:rPr lang="en-US" sz="2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Pm, </a:t>
            </a:r>
            <a:r>
              <a:rPr lang="en-US" sz="24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Sm</a:t>
            </a:r>
            <a:r>
              <a:rPr lang="en-US" sz="2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Eu</a:t>
            </a:r>
            <a:r>
              <a:rPr lang="en-US" sz="2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Gd</a:t>
            </a:r>
            <a:r>
              <a:rPr lang="en-US" sz="2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, Tb, </a:t>
            </a:r>
            <a:r>
              <a:rPr lang="en-US" sz="24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Dy</a:t>
            </a:r>
            <a:endParaRPr lang="en-US" sz="2400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q"/>
            </a:pPr>
            <a:r>
              <a:rPr lang="en-US" sz="2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The Nuclei that are completed</a:t>
            </a:r>
          </a:p>
          <a:p>
            <a:pPr>
              <a:buFont typeface="Wingdings" pitchFamily="2" charset="2"/>
              <a:buChar char="q"/>
            </a:pPr>
            <a:r>
              <a:rPr lang="en-US" sz="24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Sb</a:t>
            </a:r>
            <a:r>
              <a:rPr lang="en-US" sz="2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, Te, I, </a:t>
            </a:r>
            <a:r>
              <a:rPr lang="en-US" sz="24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Xe</a:t>
            </a:r>
            <a:r>
              <a:rPr lang="en-US" sz="2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, Cs</a:t>
            </a:r>
            <a:r>
              <a:rPr lang="en-US" sz="24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,  </a:t>
            </a:r>
            <a:r>
              <a:rPr lang="en-US" sz="2400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Ba</a:t>
            </a:r>
            <a:r>
              <a:rPr lang="en-US" sz="24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,   </a:t>
            </a:r>
            <a:r>
              <a:rPr lang="en-US" sz="2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La, </a:t>
            </a:r>
            <a:r>
              <a:rPr lang="en-US" sz="24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Ce</a:t>
            </a:r>
            <a:r>
              <a:rPr lang="en-US" sz="2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, Pr, </a:t>
            </a:r>
            <a:r>
              <a:rPr lang="en-US" sz="24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Nd</a:t>
            </a:r>
            <a:r>
              <a:rPr lang="en-US" sz="2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Pm</a:t>
            </a:r>
            <a:r>
              <a:rPr lang="en-US" sz="2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Sm</a:t>
            </a:r>
            <a:r>
              <a:rPr lang="en-US" sz="2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Eu</a:t>
            </a:r>
            <a:r>
              <a:rPr lang="en-US" sz="2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Gd</a:t>
            </a:r>
            <a:r>
              <a:rPr lang="en-US" sz="2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, Tb, </a:t>
            </a:r>
            <a:r>
              <a:rPr lang="en-US" sz="24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Dy</a:t>
            </a:r>
            <a:endParaRPr lang="en-US" sz="2400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q"/>
            </a:pPr>
            <a:r>
              <a:rPr lang="en-US" sz="24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Ba</a:t>
            </a:r>
            <a:r>
              <a:rPr lang="en-US" sz="2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isotope, </a:t>
            </a:r>
            <a:r>
              <a:rPr lang="en-US" sz="24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descrepencies</a:t>
            </a:r>
            <a:endParaRPr lang="en-US" sz="2400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q"/>
            </a:pPr>
            <a:r>
              <a:rPr lang="en-US" sz="2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Experiment at BARC</a:t>
            </a:r>
          </a:p>
          <a:p>
            <a:pPr>
              <a:buFont typeface="Wingdings" pitchFamily="2" charset="2"/>
              <a:buChar char="q"/>
            </a:pPr>
            <a:r>
              <a:rPr lang="en-US" sz="2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Results</a:t>
            </a:r>
          </a:p>
          <a:p>
            <a:pPr>
              <a:buFont typeface="Wingdings" pitchFamily="2" charset="2"/>
              <a:buChar char="q"/>
            </a:pPr>
            <a:r>
              <a:rPr lang="en-US" sz="2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Conclusion</a:t>
            </a:r>
          </a:p>
          <a:p>
            <a:pPr>
              <a:buFont typeface="Wingdings" pitchFamily="2" charset="2"/>
              <a:buChar char="q"/>
            </a:pPr>
            <a:endParaRPr lang="en-US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858838"/>
          </a:xfrm>
          <a:prstGeom prst="rect">
            <a:avLst/>
          </a:prstGeom>
          <a:gradFill flip="none" rotWithShape="1">
            <a:gsLst>
              <a:gs pos="27000">
                <a:srgbClr val="00B0F0"/>
              </a:gs>
              <a:gs pos="92000">
                <a:schemeClr val="bg1"/>
              </a:gs>
            </a:gsLst>
            <a:lin ang="10800000" scaled="0"/>
            <a:tileRect/>
          </a:gradFill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26/11/2012</a:t>
            </a:r>
            <a:endParaRPr lang="en-US" dirty="0"/>
          </a:p>
        </p:txBody>
      </p:sp>
      <p:sp>
        <p:nvSpPr>
          <p:cNvPr id="17" name="Slide Number Placeholder 1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EE4652E-6698-48D7-A0BA-4B0409B4CDB0}" type="slidenum">
              <a:rPr lang="en-US"/>
              <a:pPr>
                <a:defRPr/>
              </a:pPr>
              <a:t>5</a:t>
            </a:fld>
            <a:endParaRPr lang="en-US"/>
          </a:p>
        </p:txBody>
      </p:sp>
      <p:cxnSp>
        <p:nvCxnSpPr>
          <p:cNvPr id="19" name="Straight Connector 18"/>
          <p:cNvCxnSpPr/>
          <p:nvPr/>
        </p:nvCxnSpPr>
        <p:spPr>
          <a:xfrm>
            <a:off x="0" y="6400800"/>
            <a:ext cx="9144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/>
          <p:cNvSpPr/>
          <p:nvPr/>
        </p:nvSpPr>
        <p:spPr>
          <a:xfrm>
            <a:off x="1804514" y="228600"/>
            <a:ext cx="582935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it-IT" sz="2400" b="1" dirty="0" smtClean="0">
                <a:latin typeface="Times New Roman" pitchFamily="18" charset="0"/>
                <a:cs typeface="Times New Roman" pitchFamily="18" charset="0"/>
              </a:rPr>
              <a:t>DATA EVALUATION : AN EXPERIENCE</a:t>
            </a:r>
          </a:p>
        </p:txBody>
      </p:sp>
      <p:sp>
        <p:nvSpPr>
          <p:cNvPr id="12" name="Rectangle 11"/>
          <p:cNvSpPr/>
          <p:nvPr/>
        </p:nvSpPr>
        <p:spPr>
          <a:xfrm>
            <a:off x="0" y="1628800"/>
            <a:ext cx="8458200" cy="550920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endParaRPr lang="en-US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q"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A certain delay in grasping the concept</a:t>
            </a:r>
          </a:p>
          <a:p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  BUT has been a great learning experience</a:t>
            </a:r>
          </a:p>
          <a:p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   </a:t>
            </a:r>
          </a:p>
          <a:p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  Several subtleties of Nuclear experiments became clear.</a:t>
            </a:r>
          </a:p>
          <a:p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   For example : Different techniques takes us to different regions of Nuclear levels and very few overlap regions </a:t>
            </a:r>
          </a:p>
          <a:p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   During publications: An oversight of numbers of data being published,  For example : 3 different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E</a:t>
            </a:r>
            <a:r>
              <a:rPr lang="en-US" sz="2000" baseline="-25000" dirty="0" err="1" smtClean="0">
                <a:latin typeface="Symbol" pitchFamily="18" charset="2"/>
                <a:cs typeface="Times New Roman" pitchFamily="18" charset="0"/>
              </a:rPr>
              <a:t>g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values in text, table and figure.</a:t>
            </a:r>
          </a:p>
          <a:p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Two experiments with similar reactions can produce level schemes which may agree only 90 percent. The authors have been contacted and  revised level schemes’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mis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-matches are reduced. </a:t>
            </a:r>
          </a:p>
          <a:p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q"/>
            </a:pPr>
            <a:endParaRPr lang="en-US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858838"/>
          </a:xfrm>
          <a:prstGeom prst="rect">
            <a:avLst/>
          </a:prstGeom>
          <a:gradFill flip="none" rotWithShape="1">
            <a:gsLst>
              <a:gs pos="27000">
                <a:srgbClr val="00B0F0"/>
              </a:gs>
              <a:gs pos="92000">
                <a:schemeClr val="bg1"/>
              </a:gs>
            </a:gsLst>
            <a:lin ang="10800000" scaled="0"/>
            <a:tileRect/>
          </a:gradFill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26/11/2012</a:t>
            </a:r>
            <a:endParaRPr lang="en-US" dirty="0"/>
          </a:p>
        </p:txBody>
      </p:sp>
      <p:sp>
        <p:nvSpPr>
          <p:cNvPr id="17" name="Slide Number Placeholder 1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EE4652E-6698-48D7-A0BA-4B0409B4CDB0}" type="slidenum">
              <a:rPr lang="en-US"/>
              <a:pPr>
                <a:defRPr/>
              </a:pPr>
              <a:t>6</a:t>
            </a:fld>
            <a:endParaRPr lang="en-US"/>
          </a:p>
        </p:txBody>
      </p:sp>
      <p:cxnSp>
        <p:nvCxnSpPr>
          <p:cNvPr id="19" name="Straight Connector 18"/>
          <p:cNvCxnSpPr/>
          <p:nvPr/>
        </p:nvCxnSpPr>
        <p:spPr>
          <a:xfrm>
            <a:off x="0" y="6400800"/>
            <a:ext cx="9144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/>
          <p:cNvSpPr/>
          <p:nvPr/>
        </p:nvSpPr>
        <p:spPr>
          <a:xfrm>
            <a:off x="1909834" y="228600"/>
            <a:ext cx="561871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it-IT" sz="2400" b="1" dirty="0" smtClean="0">
                <a:latin typeface="Times New Roman" pitchFamily="18" charset="0"/>
                <a:cs typeface="Times New Roman" pitchFamily="18" charset="0"/>
              </a:rPr>
              <a:t>DATA EVALUATION : Nuclei completed</a:t>
            </a:r>
          </a:p>
        </p:txBody>
      </p:sp>
      <p:sp>
        <p:nvSpPr>
          <p:cNvPr id="12" name="Rectangle 11"/>
          <p:cNvSpPr/>
          <p:nvPr/>
        </p:nvSpPr>
        <p:spPr>
          <a:xfrm>
            <a:off x="0" y="1628800"/>
            <a:ext cx="8458200" cy="4832092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endParaRPr lang="en-US" sz="2400" dirty="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Number of new data sets included / upgraded</a:t>
            </a:r>
          </a:p>
          <a:p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I   :  1</a:t>
            </a:r>
          </a:p>
          <a:p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Xe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: 3</a:t>
            </a:r>
          </a:p>
          <a:p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Cs :  1</a:t>
            </a:r>
          </a:p>
          <a:p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Ba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: 2</a:t>
            </a:r>
          </a:p>
          <a:p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La  : 4</a:t>
            </a:r>
          </a:p>
          <a:p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Ce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 : 2</a:t>
            </a:r>
          </a:p>
          <a:p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Pr :   1</a:t>
            </a:r>
          </a:p>
          <a:p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Nd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: 3</a:t>
            </a:r>
          </a:p>
          <a:p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Sm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: 1</a:t>
            </a:r>
          </a:p>
          <a:p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Eu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 : 2</a:t>
            </a:r>
          </a:p>
          <a:p>
            <a:endParaRPr lang="en-US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Rest of the nuclei : No new data since last evaluation</a:t>
            </a:r>
          </a:p>
          <a:p>
            <a:pPr>
              <a:buFont typeface="Wingdings" pitchFamily="2" charset="2"/>
              <a:buChar char="q"/>
            </a:pPr>
            <a:endParaRPr lang="en-US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858838"/>
          </a:xfrm>
          <a:prstGeom prst="rect">
            <a:avLst/>
          </a:prstGeom>
          <a:gradFill flip="none" rotWithShape="1">
            <a:gsLst>
              <a:gs pos="27000">
                <a:srgbClr val="00B0F0"/>
              </a:gs>
              <a:gs pos="92000">
                <a:schemeClr val="bg1"/>
              </a:gs>
            </a:gsLst>
            <a:lin ang="10800000" scaled="0"/>
            <a:tileRect/>
          </a:gradFill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10"/>
          </p:nvPr>
        </p:nvSpPr>
        <p:spPr>
          <a:xfrm>
            <a:off x="467544" y="6381328"/>
            <a:ext cx="2123256" cy="340147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26/11/2012</a:t>
            </a:r>
            <a:endParaRPr lang="en-US" dirty="0"/>
          </a:p>
        </p:txBody>
      </p:sp>
      <p:sp>
        <p:nvSpPr>
          <p:cNvPr id="17" name="Slide Number Placeholder 1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EE4652E-6698-48D7-A0BA-4B0409B4CDB0}" type="slidenum">
              <a:rPr lang="en-US"/>
              <a:pPr>
                <a:defRPr/>
              </a:pPr>
              <a:t>7</a:t>
            </a:fld>
            <a:endParaRPr lang="en-US"/>
          </a:p>
        </p:txBody>
      </p:sp>
      <p:cxnSp>
        <p:nvCxnSpPr>
          <p:cNvPr id="19" name="Straight Connector 18"/>
          <p:cNvCxnSpPr/>
          <p:nvPr/>
        </p:nvCxnSpPr>
        <p:spPr>
          <a:xfrm>
            <a:off x="0" y="6400800"/>
            <a:ext cx="9144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/>
          <p:cNvSpPr/>
          <p:nvPr/>
        </p:nvSpPr>
        <p:spPr>
          <a:xfrm>
            <a:off x="2042081" y="228600"/>
            <a:ext cx="535422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it-IT" sz="2400" b="1" dirty="0" smtClean="0">
                <a:latin typeface="Times New Roman" pitchFamily="18" charset="0"/>
                <a:cs typeface="Times New Roman" pitchFamily="18" charset="0"/>
              </a:rPr>
              <a:t>DATA EVALUATION : Ba special case</a:t>
            </a:r>
          </a:p>
        </p:txBody>
      </p:sp>
      <p:sp>
        <p:nvSpPr>
          <p:cNvPr id="12" name="Rectangle 11"/>
          <p:cNvSpPr/>
          <p:nvPr/>
        </p:nvSpPr>
        <p:spPr>
          <a:xfrm>
            <a:off x="0" y="1628800"/>
            <a:ext cx="8458200" cy="3970318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US" sz="2400" dirty="0" err="1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Ba</a:t>
            </a:r>
            <a:r>
              <a:rPr lang="en-US" sz="24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isotope study led to a new direction </a:t>
            </a:r>
          </a:p>
          <a:p>
            <a:endParaRPr lang="en-US" sz="2400" dirty="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Several lifetimes measured but fall in two discrepant states</a:t>
            </a:r>
          </a:p>
          <a:p>
            <a:endParaRPr lang="en-US" sz="2400" dirty="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An unexpected result in terms of some </a:t>
            </a:r>
            <a:r>
              <a:rPr lang="en-US" sz="2400" dirty="0" smtClean="0">
                <a:solidFill>
                  <a:schemeClr val="tx2">
                    <a:lumMod val="75000"/>
                  </a:schemeClr>
                </a:solidFill>
                <a:latin typeface="Symbol" pitchFamily="18" charset="2"/>
                <a:cs typeface="Times New Roman" pitchFamily="18" charset="0"/>
              </a:rPr>
              <a:t>g</a:t>
            </a:r>
            <a:r>
              <a:rPr lang="en-US" sz="24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transitions assigned to </a:t>
            </a:r>
            <a:r>
              <a:rPr lang="en-US" sz="2400" baseline="300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139</a:t>
            </a:r>
            <a:r>
              <a:rPr lang="en-US" sz="24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Ba, shunted out.</a:t>
            </a:r>
          </a:p>
          <a:p>
            <a:endParaRPr lang="en-US" sz="2400" dirty="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The uncertainties  in  one of the recent publications were  too small to have been estimated correctly.</a:t>
            </a:r>
            <a:endParaRPr lang="en-US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q"/>
            </a:pPr>
            <a:endParaRPr lang="en-US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858838"/>
          </a:xfrm>
          <a:prstGeom prst="rect">
            <a:avLst/>
          </a:prstGeom>
          <a:gradFill flip="none" rotWithShape="1">
            <a:gsLst>
              <a:gs pos="27000">
                <a:srgbClr val="00B0F0"/>
              </a:gs>
              <a:gs pos="92000">
                <a:schemeClr val="bg1"/>
              </a:gs>
            </a:gsLst>
            <a:lin ang="10800000" scaled="0"/>
            <a:tileRect/>
          </a:gradFill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10"/>
          </p:nvPr>
        </p:nvSpPr>
        <p:spPr>
          <a:xfrm>
            <a:off x="457200" y="6453336"/>
            <a:ext cx="2133600" cy="268139"/>
          </a:xfrm>
        </p:spPr>
        <p:txBody>
          <a:bodyPr anchor="t"/>
          <a:lstStyle/>
          <a:p>
            <a:pPr>
              <a:defRPr/>
            </a:pPr>
            <a:r>
              <a:rPr lang="en-US" dirty="0" smtClean="0"/>
              <a:t>26/11/2012</a:t>
            </a:r>
          </a:p>
          <a:p>
            <a:pPr>
              <a:defRPr/>
            </a:pPr>
            <a:endParaRPr lang="en-US" dirty="0"/>
          </a:p>
        </p:txBody>
      </p:sp>
      <p:sp>
        <p:nvSpPr>
          <p:cNvPr id="17" name="Slide Number Placeholder 1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EE4652E-6698-48D7-A0BA-4B0409B4CDB0}" type="slidenum">
              <a:rPr lang="en-US"/>
              <a:pPr>
                <a:defRPr/>
              </a:pPr>
              <a:t>8</a:t>
            </a:fld>
            <a:endParaRPr lang="en-US"/>
          </a:p>
        </p:txBody>
      </p:sp>
      <p:cxnSp>
        <p:nvCxnSpPr>
          <p:cNvPr id="19" name="Straight Connector 18"/>
          <p:cNvCxnSpPr/>
          <p:nvPr/>
        </p:nvCxnSpPr>
        <p:spPr>
          <a:xfrm>
            <a:off x="0" y="6400800"/>
            <a:ext cx="9144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/>
          <p:cNvSpPr/>
          <p:nvPr/>
        </p:nvSpPr>
        <p:spPr>
          <a:xfrm>
            <a:off x="2351778" y="228600"/>
            <a:ext cx="473482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it-IT" sz="2400" b="1" dirty="0" smtClean="0">
                <a:latin typeface="Times New Roman" pitchFamily="18" charset="0"/>
                <a:cs typeface="Times New Roman" pitchFamily="18" charset="0"/>
              </a:rPr>
              <a:t>Spectroscopy of </a:t>
            </a:r>
            <a:r>
              <a:rPr lang="it-IT" sz="2400" b="1" baseline="30000" dirty="0" smtClean="0">
                <a:latin typeface="Times New Roman" pitchFamily="18" charset="0"/>
                <a:cs typeface="Times New Roman" pitchFamily="18" charset="0"/>
              </a:rPr>
              <a:t>139</a:t>
            </a:r>
            <a:r>
              <a:rPr lang="it-IT" sz="2400" b="1" dirty="0" smtClean="0">
                <a:latin typeface="Times New Roman" pitchFamily="18" charset="0"/>
                <a:cs typeface="Times New Roman" pitchFamily="18" charset="0"/>
              </a:rPr>
              <a:t>Ba (Motivation)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71600" y="908720"/>
            <a:ext cx="3059832" cy="26510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12" descr="lt-comp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699792" y="1982295"/>
            <a:ext cx="5644107" cy="4361355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4932040" y="1268760"/>
            <a:ext cx="32085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Wt </a:t>
            </a:r>
            <a:r>
              <a:rPr lang="en-US" dirty="0" err="1" smtClean="0"/>
              <a:t>Avg</a:t>
            </a:r>
            <a:r>
              <a:rPr lang="en-US" dirty="0" smtClean="0"/>
              <a:t> : 83.00(16) &amp; 84.545(18)</a:t>
            </a:r>
            <a:endParaRPr lang="en-IN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908720"/>
            <a:ext cx="7128792" cy="55848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8" name="Straight Connector 7"/>
          <p:cNvCxnSpPr/>
          <p:nvPr/>
        </p:nvCxnSpPr>
        <p:spPr>
          <a:xfrm>
            <a:off x="3243198" y="2492896"/>
            <a:ext cx="0" cy="3240360"/>
          </a:xfrm>
          <a:prstGeom prst="line">
            <a:avLst/>
          </a:prstGeom>
          <a:ln w="57150">
            <a:solidFill>
              <a:srgbClr val="FF0000">
                <a:alpha val="40000"/>
              </a:srgb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9828584" y="2492896"/>
            <a:ext cx="0" cy="3240360"/>
          </a:xfrm>
          <a:prstGeom prst="line">
            <a:avLst/>
          </a:prstGeom>
          <a:ln w="57150">
            <a:solidFill>
              <a:srgbClr val="FF0000">
                <a:alpha val="40000"/>
              </a:srgb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5796136" y="3645024"/>
            <a:ext cx="0" cy="2088232"/>
          </a:xfrm>
          <a:prstGeom prst="line">
            <a:avLst/>
          </a:prstGeom>
          <a:ln w="57150">
            <a:solidFill>
              <a:srgbClr val="FF0000">
                <a:alpha val="40000"/>
              </a:srgb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640</TotalTime>
  <Words>1054</Words>
  <Application>Microsoft Office PowerPoint</Application>
  <PresentationFormat>On-screen Show (4:3)</PresentationFormat>
  <Paragraphs>160</Paragraphs>
  <Slides>21</Slides>
  <Notes>12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Office Theme</vt:lpstr>
      <vt:lpstr>139Ba decay:  precise half-life measurement and    gamma-spectroscopy at BARC:  an offshoot of ENSDF  evaluation work.</vt:lpstr>
      <vt:lpstr>Acknowledgements</vt:lpstr>
      <vt:lpstr>Acknowledgements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pkjoshi</dc:creator>
  <cp:lastModifiedBy>pkjoshi</cp:lastModifiedBy>
  <cp:revision>23</cp:revision>
  <dcterms:created xsi:type="dcterms:W3CDTF">2012-11-12T03:11:43Z</dcterms:created>
  <dcterms:modified xsi:type="dcterms:W3CDTF">2013-01-29T06:26:06Z</dcterms:modified>
</cp:coreProperties>
</file>