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9" r:id="rId2"/>
    <p:sldId id="303" r:id="rId3"/>
    <p:sldId id="305" r:id="rId4"/>
    <p:sldId id="304" r:id="rId5"/>
    <p:sldId id="261" r:id="rId6"/>
    <p:sldId id="264" r:id="rId7"/>
    <p:sldId id="265" r:id="rId8"/>
    <p:sldId id="267" r:id="rId9"/>
    <p:sldId id="266" r:id="rId10"/>
    <p:sldId id="268" r:id="rId11"/>
    <p:sldId id="295" r:id="rId12"/>
    <p:sldId id="307" r:id="rId13"/>
    <p:sldId id="309" r:id="rId14"/>
    <p:sldId id="308" r:id="rId15"/>
    <p:sldId id="31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3399"/>
    <a:srgbClr val="FFFF66"/>
    <a:srgbClr val="376092"/>
    <a:srgbClr val="D99694"/>
    <a:srgbClr val="E6B9B8"/>
    <a:srgbClr val="008000"/>
    <a:srgbClr val="275F2C"/>
    <a:srgbClr val="34DEF0"/>
    <a:srgbClr val="8A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C9A3B-E627-4F38-A691-992A7454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23645-B59A-4A9A-8751-5F86E19D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200" smtClean="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963BB3DE-D5C9-48B5-AE65-03861921ACEB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DC87-8C06-421A-9339-D8FB9CC2A4B3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1B28-501A-43D1-A911-2786B986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C9B8-3C53-4B8E-AF69-55858EC7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730-29B3-4110-ADB6-52535C6C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D7A3-A980-456F-82CF-A8C49BCB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DD-064C-47A9-808E-E5A6669D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53DC-E54A-470F-B6EC-547CEF5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35B-F31C-46C7-8BEC-BB0515A6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6F40-8B98-4977-8CAF-407F4B5D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A47-77A7-432F-A80A-87F453C9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25C-A1E4-4488-968A-CE2BE0A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528-334F-4883-9914-D1E55CC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13922-E4E8-40EE-914E-36D999D9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REVBG_Slide4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>
          <a:xfrm>
            <a:off x="-203197" y="639323"/>
            <a:ext cx="9260113" cy="863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Improving systematic predictions of            </a:t>
            </a:r>
            <a:r>
              <a:rPr lang="en-US" sz="4000" dirty="0" smtClean="0">
                <a:solidFill>
                  <a:schemeClr val="bg1"/>
                </a:solidFill>
                <a:sym typeface="Symbol"/>
              </a:rPr>
              <a:t>-delayed neutron emission probabilities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330325" y="1883348"/>
            <a:ext cx="614203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E. A. </a:t>
            </a:r>
            <a:r>
              <a:rPr lang="en-US" sz="2400" i="1" dirty="0" err="1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McCutchan</a:t>
            </a:r>
            <a:endParaRPr lang="en-US" sz="2400" i="1" dirty="0" smtClean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A.A. </a:t>
            </a:r>
            <a:r>
              <a:rPr lang="en-US" sz="2400" i="1" dirty="0" err="1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Sonzogni</a:t>
            </a:r>
            <a:endParaRPr lang="en-US" sz="2400" i="1" dirty="0" smtClean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T.D. Johnson</a:t>
            </a: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NNDC</a:t>
            </a:r>
          </a:p>
          <a:p>
            <a:pPr algn="ctr"/>
            <a:endParaRPr lang="en-US" sz="2400" i="1" dirty="0" smtClean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D. </a:t>
            </a:r>
            <a:r>
              <a:rPr lang="en-US" sz="2400" i="1" dirty="0" err="1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Abriola</a:t>
            </a:r>
            <a:endParaRPr lang="en-US" sz="2400" i="1" dirty="0" smtClean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IAEA</a:t>
            </a:r>
          </a:p>
          <a:p>
            <a:pPr algn="ctr"/>
            <a:endParaRPr lang="en-US" sz="2400" i="1" dirty="0" smtClean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M. Birch, B. Singh</a:t>
            </a: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McMaster </a:t>
            </a:r>
            <a:endParaRPr lang="en-US" sz="2400" i="1" dirty="0" smtClean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24" y="29333"/>
            <a:ext cx="842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surprising correlation</a:t>
            </a:r>
            <a:endParaRPr lang="en-US" sz="4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8589" y="709509"/>
            <a:ext cx="52707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80" y="1378868"/>
            <a:ext cx="4860802" cy="392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8917" y="1770748"/>
            <a:ext cx="638628" cy="377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7241" y="5404077"/>
            <a:ext cx="224443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a = 45(6)</a:t>
            </a:r>
          </a:p>
          <a:p>
            <a:pPr algn="ctr"/>
            <a:r>
              <a:rPr lang="en-US" sz="2400" dirty="0" smtClean="0">
                <a:latin typeface="+mn-lt"/>
              </a:rPr>
              <a:t>b = 4.4(4)</a:t>
            </a:r>
          </a:p>
          <a:p>
            <a:pPr algn="ctr"/>
            <a:r>
              <a:rPr lang="en-US" sz="2400" dirty="0" smtClean="0">
                <a:latin typeface="+mn-lt"/>
                <a:sym typeface="Symbol"/>
              </a:rPr>
              <a:t>red</a:t>
            </a:r>
            <a:r>
              <a:rPr lang="en-US" sz="2400" dirty="0" smtClean="0">
                <a:sym typeface="Symbol"/>
              </a:rPr>
              <a:t> 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latin typeface="+mn-lt"/>
                <a:sym typeface="Symbol"/>
              </a:rPr>
              <a:t>= 280</a:t>
            </a:r>
            <a:endParaRPr lang="en-US" sz="24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15543" y="1509496"/>
            <a:ext cx="4499424" cy="5123939"/>
            <a:chOff x="4615543" y="1509496"/>
            <a:chExt cx="4499424" cy="5123939"/>
          </a:xfrm>
        </p:grpSpPr>
        <p:sp>
          <p:nvSpPr>
            <p:cNvPr id="6" name="TextBox 5"/>
            <p:cNvSpPr txBox="1"/>
            <p:nvPr/>
          </p:nvSpPr>
          <p:spPr>
            <a:xfrm>
              <a:off x="6164551" y="5433106"/>
              <a:ext cx="2244436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a = 0.037(9)</a:t>
              </a:r>
            </a:p>
            <a:p>
              <a:pPr algn="ctr"/>
              <a:r>
                <a:rPr lang="en-US" sz="2400" dirty="0" smtClean="0">
                  <a:latin typeface="+mn-lt"/>
                </a:rPr>
                <a:t>b = 4.11(9)</a:t>
              </a:r>
            </a:p>
            <a:p>
              <a:pPr algn="ctr"/>
              <a:r>
                <a:rPr lang="en-US" sz="2400" dirty="0" smtClean="0">
                  <a:latin typeface="+mn-lt"/>
                  <a:sym typeface="Symbol"/>
                </a:rPr>
                <a:t>red</a:t>
              </a:r>
              <a:r>
                <a:rPr lang="en-US" sz="2400" dirty="0" smtClean="0">
                  <a:sym typeface="Symbol"/>
                </a:rPr>
                <a:t> </a:t>
              </a:r>
              <a:r>
                <a:rPr lang="en-US" sz="2400" baseline="30000" dirty="0" smtClean="0">
                  <a:sym typeface="Symbol"/>
                </a:rPr>
                <a:t>2</a:t>
              </a:r>
              <a:r>
                <a:rPr lang="en-US" sz="2400" dirty="0" smtClean="0">
                  <a:sym typeface="Symbol"/>
                </a:rPr>
                <a:t> </a:t>
              </a:r>
              <a:r>
                <a:rPr lang="en-US" sz="2400" dirty="0" smtClean="0">
                  <a:latin typeface="+mn-lt"/>
                  <a:sym typeface="Symbol"/>
                </a:rPr>
                <a:t>= 87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1"/>
            <a:stretch/>
          </p:blipFill>
          <p:spPr bwMode="auto">
            <a:xfrm>
              <a:off x="4615543" y="1509496"/>
              <a:ext cx="4499424" cy="367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5540439" y="1654637"/>
            <a:ext cx="638628" cy="377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9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35" y="818478"/>
            <a:ext cx="61626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24" y="29333"/>
            <a:ext cx="842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do we do ??</a:t>
            </a:r>
            <a:endParaRPr lang="en-US" sz="4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8589" y="709509"/>
            <a:ext cx="410958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29030" y="5960455"/>
            <a:ext cx="926011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2400" dirty="0" smtClean="0">
                <a:latin typeface="+mn-lt"/>
              </a:rPr>
              <a:t>KHF-2002: B. Pfeiffer </a:t>
            </a:r>
            <a:r>
              <a:rPr lang="en-US" sz="2400" i="1" dirty="0">
                <a:latin typeface="+mn-lt"/>
              </a:rPr>
              <a:t>et al., </a:t>
            </a:r>
            <a:r>
              <a:rPr lang="en-US" sz="2400" dirty="0" err="1">
                <a:latin typeface="+mn-lt"/>
              </a:rPr>
              <a:t>Prog</a:t>
            </a:r>
            <a:r>
              <a:rPr lang="en-US" sz="2400" dirty="0">
                <a:latin typeface="+mn-lt"/>
              </a:rPr>
              <a:t>. </a:t>
            </a:r>
            <a:r>
              <a:rPr lang="en-US" sz="2400" dirty="0" err="1">
                <a:latin typeface="+mn-lt"/>
              </a:rPr>
              <a:t>Nucl</a:t>
            </a:r>
            <a:r>
              <a:rPr lang="en-US" sz="2400" dirty="0">
                <a:latin typeface="+mn-lt"/>
              </a:rPr>
              <a:t>. Energy </a:t>
            </a:r>
            <a:r>
              <a:rPr lang="en-US" sz="2400" b="1" dirty="0">
                <a:latin typeface="+mn-lt"/>
              </a:rPr>
              <a:t>41</a:t>
            </a:r>
            <a:r>
              <a:rPr lang="en-US" sz="2400" dirty="0">
                <a:latin typeface="+mn-lt"/>
              </a:rPr>
              <a:t>, 39 (2002).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9030" y="6387229"/>
            <a:ext cx="926011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2400" dirty="0" smtClean="0">
                <a:latin typeface="+mn-lt"/>
              </a:rPr>
              <a:t>QRPA-1: P. Moller </a:t>
            </a:r>
            <a:r>
              <a:rPr lang="en-US" sz="2400" i="1" dirty="0">
                <a:latin typeface="+mn-lt"/>
              </a:rPr>
              <a:t>et al., </a:t>
            </a:r>
            <a:r>
              <a:rPr lang="en-US" sz="2400" dirty="0" smtClean="0">
                <a:latin typeface="+mn-lt"/>
              </a:rPr>
              <a:t>Phys. Rev. C </a:t>
            </a:r>
            <a:r>
              <a:rPr lang="en-US" sz="2400" b="1" dirty="0" smtClean="0">
                <a:latin typeface="+mn-lt"/>
              </a:rPr>
              <a:t>67</a:t>
            </a:r>
            <a:r>
              <a:rPr lang="en-US" sz="2400" dirty="0" smtClean="0">
                <a:latin typeface="+mn-lt"/>
              </a:rPr>
              <a:t>, 055802 </a:t>
            </a:r>
            <a:r>
              <a:rPr lang="en-US" sz="2400" dirty="0">
                <a:latin typeface="+mn-lt"/>
              </a:rPr>
              <a:t>(</a:t>
            </a:r>
            <a:r>
              <a:rPr lang="en-US" sz="2400" dirty="0" smtClean="0">
                <a:latin typeface="+mn-lt"/>
              </a:rPr>
              <a:t>2003).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15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24" y="29333"/>
            <a:ext cx="842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Summary</a:t>
            </a:r>
            <a:endParaRPr lang="en-US" sz="4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8589" y="709509"/>
            <a:ext cx="28468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8246" y="1059542"/>
            <a:ext cx="873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New prescription for systematics of </a:t>
            </a:r>
            <a:r>
              <a:rPr lang="en-US" sz="3200" dirty="0" err="1" smtClean="0">
                <a:latin typeface="+mj-lt"/>
              </a:rPr>
              <a:t>P</a:t>
            </a:r>
            <a:r>
              <a:rPr lang="en-US" sz="3200" baseline="-25000" dirty="0" err="1" smtClean="0">
                <a:latin typeface="+mj-lt"/>
              </a:rPr>
              <a:t>n</a:t>
            </a:r>
            <a:r>
              <a:rPr lang="en-US" sz="3200" dirty="0" smtClean="0">
                <a:latin typeface="+mj-lt"/>
              </a:rPr>
              <a:t> values</a:t>
            </a:r>
            <a:endParaRPr lang="en-US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962" y="1857828"/>
            <a:ext cx="3284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Ratio of </a:t>
            </a:r>
            <a:r>
              <a:rPr lang="en-US" dirty="0" err="1" smtClean="0">
                <a:latin typeface="+mj-lt"/>
              </a:rPr>
              <a:t>P</a:t>
            </a:r>
            <a:r>
              <a:rPr lang="en-US" baseline="-25000" dirty="0" err="1" smtClean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 to T</a:t>
            </a:r>
            <a:r>
              <a:rPr lang="en-US" baseline="-25000" dirty="0" smtClean="0">
                <a:latin typeface="+mj-lt"/>
              </a:rPr>
              <a:t>1/2</a:t>
            </a:r>
            <a:endParaRPr lang="en-US" baseline="-25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220" y="2497868"/>
            <a:ext cx="501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More compact trajectory</a:t>
            </a:r>
            <a:endParaRPr lang="en-US" baseline="-25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222" y="3173488"/>
            <a:ext cx="678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Seems to work across nuclear chart</a:t>
            </a:r>
            <a:endParaRPr lang="en-US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75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139" y="145447"/>
            <a:ext cx="842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Relevance to ENSDF</a:t>
            </a:r>
            <a:endParaRPr lang="en-US" sz="4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3139" y="822613"/>
            <a:ext cx="464463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5" r="30726" b="11706"/>
          <a:stretch/>
        </p:blipFill>
        <p:spPr bwMode="auto">
          <a:xfrm>
            <a:off x="0" y="853333"/>
            <a:ext cx="9013371" cy="193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698172" y="2275734"/>
            <a:ext cx="2539999" cy="508000"/>
          </a:xfrm>
          <a:prstGeom prst="ellipse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8467" y="3207656"/>
            <a:ext cx="8536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Some evaluators give Pfeiffer KHF results (2002Pf04) for cases where </a:t>
            </a:r>
            <a:r>
              <a:rPr lang="en-US" dirty="0" err="1" smtClean="0">
                <a:latin typeface="+mj-lt"/>
              </a:rPr>
              <a:t>P</a:t>
            </a:r>
            <a:r>
              <a:rPr lang="en-US" baseline="-25000" dirty="0" err="1" smtClean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 has not been measured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009" y="4506684"/>
            <a:ext cx="853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Should we replace with values from new systematics 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5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88" y="1009655"/>
            <a:ext cx="6795634" cy="519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24" y="29333"/>
            <a:ext cx="842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Another surprising correlation</a:t>
            </a:r>
            <a:endParaRPr lang="en-US" sz="4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8589" y="709509"/>
            <a:ext cx="692535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8054" y="6229934"/>
            <a:ext cx="660400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2400" dirty="0" smtClean="0">
                <a:latin typeface="+mn-lt"/>
              </a:rPr>
              <a:t> P. Moller </a:t>
            </a:r>
            <a:r>
              <a:rPr lang="en-US" sz="2400" i="1" dirty="0">
                <a:latin typeface="+mn-lt"/>
              </a:rPr>
              <a:t>et al., </a:t>
            </a:r>
            <a:r>
              <a:rPr lang="en-US" sz="2400" dirty="0" smtClean="0">
                <a:latin typeface="+mn-lt"/>
              </a:rPr>
              <a:t>Phys. Rev. C </a:t>
            </a:r>
            <a:r>
              <a:rPr lang="en-US" sz="2400" b="1" dirty="0" smtClean="0">
                <a:latin typeface="+mn-lt"/>
              </a:rPr>
              <a:t>67</a:t>
            </a:r>
            <a:r>
              <a:rPr lang="en-US" sz="2400" dirty="0" smtClean="0">
                <a:latin typeface="+mn-lt"/>
              </a:rPr>
              <a:t>, 055802 </a:t>
            </a:r>
            <a:r>
              <a:rPr lang="en-US" sz="2400" dirty="0">
                <a:latin typeface="+mn-lt"/>
              </a:rPr>
              <a:t>(</a:t>
            </a:r>
            <a:r>
              <a:rPr lang="en-US" sz="2400" dirty="0" smtClean="0">
                <a:latin typeface="+mn-lt"/>
              </a:rPr>
              <a:t>2003).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16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t="25095" r="30007" b="38278"/>
          <a:stretch/>
        </p:blipFill>
        <p:spPr bwMode="auto">
          <a:xfrm>
            <a:off x="145140" y="1779401"/>
            <a:ext cx="4122059" cy="317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62039" r="29894" b="1547"/>
          <a:stretch/>
        </p:blipFill>
        <p:spPr bwMode="auto">
          <a:xfrm>
            <a:off x="4300735" y="1855764"/>
            <a:ext cx="4190122" cy="318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28588" y="0"/>
            <a:ext cx="842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Beta-delayed neutron emission</a:t>
            </a:r>
            <a:endParaRPr lang="en-US" sz="4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28589" y="740237"/>
            <a:ext cx="74188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28589" y="1825348"/>
            <a:ext cx="6363164" cy="4788160"/>
            <a:chOff x="538385" y="913724"/>
            <a:chExt cx="6363164" cy="4788160"/>
          </a:xfrm>
        </p:grpSpPr>
        <p:sp>
          <p:nvSpPr>
            <p:cNvPr id="16" name="TextBox 15"/>
            <p:cNvSpPr txBox="1"/>
            <p:nvPr/>
          </p:nvSpPr>
          <p:spPr>
            <a:xfrm>
              <a:off x="3046409" y="4993998"/>
              <a:ext cx="1740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30000" dirty="0" smtClean="0">
                  <a:solidFill>
                    <a:srgbClr val="0070C0"/>
                  </a:solidFill>
                  <a:latin typeface="+mj-lt"/>
                </a:rPr>
                <a:t>A</a:t>
              </a:r>
              <a:r>
                <a:rPr lang="en-US" sz="4000" b="1" dirty="0" smtClean="0">
                  <a:solidFill>
                    <a:srgbClr val="0070C0"/>
                  </a:solidFill>
                  <a:latin typeface="+mj-lt"/>
                </a:rPr>
                <a:t>Z+1</a:t>
              </a:r>
              <a:endParaRPr lang="en-US" sz="4000" b="1" baseline="30000" dirty="0">
                <a:solidFill>
                  <a:srgbClr val="0070C0"/>
                </a:solidFill>
                <a:latin typeface="+mj-lt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72455" y="1364367"/>
              <a:ext cx="112032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72456" y="5000172"/>
              <a:ext cx="1120321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532615" y="3272844"/>
              <a:ext cx="1" cy="17273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532617" y="1365767"/>
              <a:ext cx="0" cy="127946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264100" y="2630013"/>
              <a:ext cx="769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70C0"/>
                  </a:solidFill>
                  <a:latin typeface="+mj-lt"/>
                </a:rPr>
                <a:t>Q</a:t>
              </a:r>
              <a:r>
                <a:rPr lang="en-US" sz="3600" b="1" baseline="-25000" dirty="0" smtClean="0">
                  <a:solidFill>
                    <a:srgbClr val="0070C0"/>
                  </a:solidFill>
                  <a:latin typeface="+mj-lt"/>
                  <a:sym typeface="Symbol"/>
                </a:rPr>
                <a:t></a:t>
              </a:r>
              <a:endParaRPr lang="en-US" sz="3600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8385" y="1365766"/>
              <a:ext cx="7837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30000" dirty="0" smtClean="0">
                  <a:solidFill>
                    <a:srgbClr val="0070C0"/>
                  </a:solidFill>
                  <a:latin typeface="+mj-lt"/>
                </a:rPr>
                <a:t>A</a:t>
              </a:r>
              <a:r>
                <a:rPr lang="en-US" sz="4000" b="1" dirty="0" smtClean="0">
                  <a:solidFill>
                    <a:srgbClr val="0070C0"/>
                  </a:solidFill>
                  <a:latin typeface="+mj-lt"/>
                </a:rPr>
                <a:t>Z</a:t>
              </a:r>
              <a:endParaRPr lang="en-US" sz="4000" b="1" baseline="30000" dirty="0">
                <a:solidFill>
                  <a:srgbClr val="0070C0"/>
                </a:solidFill>
                <a:latin typeface="+mj-l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968170" y="5021945"/>
              <a:ext cx="15312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68168" y="4219428"/>
              <a:ext cx="112032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68168" y="3516088"/>
              <a:ext cx="112032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925981" y="3200401"/>
              <a:ext cx="1457333" cy="534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383314" y="3162203"/>
              <a:ext cx="0" cy="71311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383314" y="4368800"/>
              <a:ext cx="0" cy="6531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175573" y="3759202"/>
              <a:ext cx="769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70C0"/>
                  </a:solidFill>
                  <a:latin typeface="+mj-lt"/>
                  <a:sym typeface="Symbol"/>
                </a:rPr>
                <a:t>S</a:t>
              </a:r>
              <a:r>
                <a:rPr lang="en-US" sz="3600" b="1" baseline="-25000" dirty="0" err="1">
                  <a:solidFill>
                    <a:srgbClr val="0070C0"/>
                  </a:solidFill>
                  <a:latin typeface="+mj-lt"/>
                  <a:sym typeface="Symbol"/>
                </a:rPr>
                <a:t>n</a:t>
              </a:r>
              <a:endParaRPr lang="en-US" sz="3600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2925981" y="1365767"/>
              <a:ext cx="1457333" cy="1791092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29000">
                  <a:schemeClr val="tx2">
                    <a:lumMod val="44000"/>
                    <a:lumOff val="56000"/>
                  </a:schemeClr>
                </a:gs>
                <a:gs pos="66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319483" y="3205741"/>
              <a:ext cx="112032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161193" y="3228596"/>
              <a:ext cx="1740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30000" dirty="0" smtClean="0">
                  <a:solidFill>
                    <a:srgbClr val="0070C0"/>
                  </a:solidFill>
                  <a:latin typeface="+mj-lt"/>
                </a:rPr>
                <a:t>A-1</a:t>
              </a:r>
              <a:r>
                <a:rPr lang="en-US" sz="4000" b="1" dirty="0" smtClean="0">
                  <a:solidFill>
                    <a:srgbClr val="0070C0"/>
                  </a:solidFill>
                  <a:latin typeface="+mj-lt"/>
                </a:rPr>
                <a:t>Z+1</a:t>
              </a:r>
              <a:endParaRPr lang="en-US" sz="4000" b="1" baseline="30000" dirty="0">
                <a:solidFill>
                  <a:srgbClr val="0070C0"/>
                </a:solidFill>
                <a:latin typeface="+mj-lt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2092777" y="1364367"/>
              <a:ext cx="875393" cy="28768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092776" y="1365767"/>
              <a:ext cx="875394" cy="215299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092776" y="1364367"/>
              <a:ext cx="880381" cy="7227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092776" y="1364367"/>
              <a:ext cx="842964" cy="12808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3864880" y="4219428"/>
              <a:ext cx="0" cy="84496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3274341" y="3525506"/>
              <a:ext cx="14501" cy="69392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319482" y="2561781"/>
              <a:ext cx="112032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4383314" y="2261313"/>
              <a:ext cx="936168" cy="3022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387410" y="2802783"/>
              <a:ext cx="1040933" cy="4258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362774" y="1903731"/>
              <a:ext cx="1107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C00000"/>
                  </a:solidFill>
                  <a:latin typeface="+mj-lt"/>
                </a:rPr>
                <a:t>Q</a:t>
              </a:r>
              <a:r>
                <a:rPr lang="en-US" sz="3600" b="1" baseline="-25000" dirty="0" err="1" smtClean="0">
                  <a:solidFill>
                    <a:srgbClr val="C00000"/>
                  </a:solidFill>
                  <a:latin typeface="+mj-lt"/>
                  <a:sym typeface="Symbol"/>
                </a:rPr>
                <a:t>n</a:t>
              </a:r>
              <a:endParaRPr lang="en-US" sz="3600" b="1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5879642" y="2563588"/>
              <a:ext cx="1" cy="69117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286225" y="913724"/>
              <a:ext cx="649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70C0"/>
                  </a:solidFill>
                  <a:sym typeface="Symbol"/>
                </a:rPr>
                <a:t></a:t>
              </a:r>
              <a:endParaRPr lang="en-US" sz="3600" b="1" dirty="0">
                <a:solidFill>
                  <a:srgbClr val="0070C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66783" y="1663777"/>
              <a:ext cx="7692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70C0"/>
                  </a:solidFill>
                  <a:latin typeface="+mj-lt"/>
                </a:rPr>
                <a:t>n</a:t>
              </a:r>
            </a:p>
          </p:txBody>
        </p:sp>
        <p:cxnSp>
          <p:nvCxnSpPr>
            <p:cNvPr id="30" name="Straight Arrow Connector 29"/>
            <p:cNvCxnSpPr>
              <a:endCxn id="1025" idx="0"/>
            </p:cNvCxnSpPr>
            <p:nvPr/>
          </p:nvCxnSpPr>
          <p:spPr>
            <a:xfrm flipV="1">
              <a:off x="3654648" y="1365767"/>
              <a:ext cx="0" cy="5960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654646" y="2563588"/>
              <a:ext cx="1" cy="55182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267717" y="928931"/>
            <a:ext cx="3697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</a:rPr>
              <a:t>What is it ?</a:t>
            </a:r>
            <a:endParaRPr lang="en-US" sz="4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1397" y="990553"/>
            <a:ext cx="43926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+mj-lt"/>
              </a:rPr>
              <a:t>P</a:t>
            </a:r>
            <a:r>
              <a:rPr lang="en-US" sz="4800" baseline="-25000" dirty="0" err="1" smtClean="0">
                <a:latin typeface="+mj-lt"/>
              </a:rPr>
              <a:t>n</a:t>
            </a:r>
            <a:r>
              <a:rPr lang="en-US" sz="4000" dirty="0" smtClean="0">
                <a:latin typeface="+mj-lt"/>
              </a:rPr>
              <a:t> :</a:t>
            </a:r>
          </a:p>
          <a:p>
            <a:pPr algn="ctr"/>
            <a:r>
              <a:rPr lang="en-US" dirty="0" smtClean="0">
                <a:latin typeface="+mj-lt"/>
              </a:rPr>
              <a:t> the probability to emit a neutron following </a:t>
            </a:r>
            <a:r>
              <a:rPr lang="en-US" dirty="0" smtClean="0">
                <a:latin typeface="+mj-lt"/>
                <a:sym typeface="Symbol"/>
              </a:rPr>
              <a:t></a:t>
            </a:r>
            <a:r>
              <a:rPr lang="en-US" dirty="0" smtClean="0">
                <a:latin typeface="+mj-lt"/>
              </a:rPr>
              <a:t> decay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69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8" r="17465"/>
          <a:stretch/>
        </p:blipFill>
        <p:spPr>
          <a:xfrm>
            <a:off x="641582" y="1177562"/>
            <a:ext cx="7196132" cy="4929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2522" y="5037086"/>
            <a:ext cx="382519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214 nuclei with measured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 values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457" y="6107305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http://www.nndc.bnl.gov/nudat2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8" y="0"/>
            <a:ext cx="842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Beta-delayed neutron emission</a:t>
            </a:r>
            <a:endParaRPr lang="en-US" sz="4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9561" y="696695"/>
            <a:ext cx="74188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4457" y="1016000"/>
            <a:ext cx="715050" cy="1436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4998" y="957867"/>
            <a:ext cx="3697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</a:rPr>
              <a:t>Where is it ?</a:t>
            </a:r>
            <a:endParaRPr lang="en-US" sz="4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02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8" y="0"/>
            <a:ext cx="842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Beta-delayed neutron emission</a:t>
            </a:r>
            <a:endParaRPr lang="en-US" sz="3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8589" y="624125"/>
            <a:ext cx="74188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9217" y="646331"/>
            <a:ext cx="4911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</a:rPr>
              <a:t>Why do we care?</a:t>
            </a:r>
            <a:endParaRPr lang="en-US" sz="44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31800" y="1418037"/>
            <a:ext cx="4412697" cy="2714782"/>
            <a:chOff x="5031800" y="1418037"/>
            <a:chExt cx="4412697" cy="2714782"/>
          </a:xfrm>
        </p:grpSpPr>
        <p:pic>
          <p:nvPicPr>
            <p:cNvPr id="2050" name="Picture 2" descr="http://www.webexhibits.org/causesofcolor/images/content/aurora/Cerenkov-radiation-reed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103" y="2455502"/>
              <a:ext cx="1940734" cy="1677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031800" y="1418037"/>
              <a:ext cx="44126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3000" dirty="0" smtClean="0">
                  <a:solidFill>
                    <a:srgbClr val="C00000"/>
                  </a:solidFill>
                  <a:latin typeface="+mj-lt"/>
                </a:rPr>
                <a:t>Reactor control and    post-processing of fuel</a:t>
              </a:r>
              <a:endParaRPr lang="en-US" sz="3000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8215" y="4445492"/>
            <a:ext cx="8876464" cy="2385007"/>
            <a:chOff x="158215" y="4547090"/>
            <a:chExt cx="8876464" cy="2385007"/>
          </a:xfrm>
        </p:grpSpPr>
        <p:sp>
          <p:nvSpPr>
            <p:cNvPr id="7" name="TextBox 6"/>
            <p:cNvSpPr txBox="1"/>
            <p:nvPr/>
          </p:nvSpPr>
          <p:spPr>
            <a:xfrm>
              <a:off x="158215" y="5415356"/>
              <a:ext cx="46750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C00000"/>
                  </a:solidFill>
                  <a:latin typeface="+mj-lt"/>
                </a:rPr>
                <a:t>r-process </a:t>
              </a:r>
              <a:r>
                <a:rPr lang="en-US" dirty="0" err="1" smtClean="0">
                  <a:solidFill>
                    <a:srgbClr val="C00000"/>
                  </a:solidFill>
                  <a:latin typeface="+mj-lt"/>
                </a:rPr>
                <a:t>nucleosynthesis</a:t>
              </a:r>
              <a:r>
                <a:rPr lang="en-US" dirty="0" smtClean="0">
                  <a:solidFill>
                    <a:srgbClr val="C00000"/>
                  </a:solidFill>
                  <a:latin typeface="+mj-lt"/>
                </a:rPr>
                <a:t> 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  <a:p>
              <a:r>
                <a:rPr lang="en-US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dirty="0" smtClean="0">
                  <a:solidFill>
                    <a:srgbClr val="C00000"/>
                  </a:solidFill>
                  <a:latin typeface="+mj-lt"/>
                </a:rPr>
                <a:t>        and abundances 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268650" y="4547090"/>
              <a:ext cx="3766029" cy="2385007"/>
              <a:chOff x="2285897" y="2815482"/>
              <a:chExt cx="6514452" cy="3958854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5897" y="2815482"/>
                <a:ext cx="6514452" cy="3958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4151086" y="3450311"/>
                <a:ext cx="1930401" cy="1934490"/>
              </a:xfrm>
              <a:prstGeom prst="straightConnector1">
                <a:avLst/>
              </a:prstGeom>
              <a:ln w="76200">
                <a:solidFill>
                  <a:srgbClr val="FF33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3120571" y="3338286"/>
                <a:ext cx="1315375" cy="1294922"/>
              </a:xfrm>
              <a:prstGeom prst="straightConnector1">
                <a:avLst/>
              </a:prstGeom>
              <a:ln w="76200">
                <a:solidFill>
                  <a:srgbClr val="FF33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128588" y="1415772"/>
            <a:ext cx="5622607" cy="3626331"/>
            <a:chOff x="128588" y="1415772"/>
            <a:chExt cx="5622607" cy="3626331"/>
          </a:xfrm>
        </p:grpSpPr>
        <p:sp>
          <p:nvSpPr>
            <p:cNvPr id="8" name="TextBox 7"/>
            <p:cNvSpPr txBox="1"/>
            <p:nvPr/>
          </p:nvSpPr>
          <p:spPr>
            <a:xfrm>
              <a:off x="259217" y="1415772"/>
              <a:ext cx="5491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3200" dirty="0" smtClean="0">
                  <a:solidFill>
                    <a:srgbClr val="C00000"/>
                  </a:solidFill>
                  <a:latin typeface="+mj-lt"/>
                </a:rPr>
                <a:t>Basic structure physics</a:t>
              </a:r>
              <a:endParaRPr lang="en-US" sz="3200" dirty="0">
                <a:solidFill>
                  <a:srgbClr val="C00000"/>
                </a:solidFill>
                <a:latin typeface="+mj-lt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8" y="1940839"/>
              <a:ext cx="4975782" cy="984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48" y="3040946"/>
              <a:ext cx="3221375" cy="2001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09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FDEA9F2D-ABAC-495B-9021-6B5844661F63}" type="slidenum">
              <a:rPr lang="en-US" sz="1400" smtClean="0">
                <a:solidFill>
                  <a:srgbClr val="042B7F"/>
                </a:solidFill>
              </a:rPr>
              <a:pPr/>
              <a:t>5</a:t>
            </a:fld>
            <a:endParaRPr lang="en-US" sz="1400" smtClean="0">
              <a:solidFill>
                <a:srgbClr val="042B7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445" y="1259756"/>
            <a:ext cx="5538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+mn-lt"/>
              </a:rPr>
              <a:t>Kratz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smtClean="0">
                <a:latin typeface="+mn-lt"/>
              </a:rPr>
              <a:t>-Herrmann Formula (KHF)</a:t>
            </a:r>
            <a:endParaRPr lang="en-US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0561" y="2469185"/>
                <a:ext cx="3532333" cy="12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400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sz="4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4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i="1">
                                              <a:latin typeface="Cambria Math"/>
                                              <a:ea typeface="Cambria Math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US" sz="4000" i="1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sub>
                                      </m:sSub>
                                      <m:r>
                                        <a:rPr lang="en-US" sz="40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i="1">
                                              <a:latin typeface="Cambria Math"/>
                                              <a:ea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4000" i="1"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i="1">
                                              <a:latin typeface="Cambria Math"/>
                                              <a:ea typeface="Cambria Math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US" sz="4000" i="1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sub>
                                      </m:sSub>
                                      <m:r>
                                        <a:rPr lang="en-US" sz="40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4000" i="1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1" y="2469185"/>
                <a:ext cx="3532333" cy="12055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160839" y="3413098"/>
            <a:ext cx="412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Cut off parameter C (MeV)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2260" y="4019448"/>
                <a:ext cx="1259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260" y="4019448"/>
                <a:ext cx="125919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66839" y="4682508"/>
                <a:ext cx="1408271" cy="684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13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rad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839" y="4682508"/>
                <a:ext cx="1408271" cy="6840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66839" y="5398250"/>
                <a:ext cx="1408270" cy="684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26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rad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839" y="5398250"/>
                <a:ext cx="1408270" cy="6840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190527" y="4031668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even-even</a:t>
            </a:r>
            <a:endParaRPr lang="en-US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8230" y="4685055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even-odd</a:t>
            </a:r>
            <a:endParaRPr lang="en-US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3650" y="5467868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odd-odd</a:t>
            </a:r>
            <a:endParaRPr lang="en-US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9" y="195593"/>
            <a:ext cx="842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Traditional systematic studies</a:t>
            </a:r>
            <a:endParaRPr lang="en-US" sz="4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8589" y="903479"/>
            <a:ext cx="794861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42445" y="5992673"/>
            <a:ext cx="50014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600" dirty="0" smtClean="0">
                <a:latin typeface="+mn-lt"/>
              </a:rPr>
              <a:t>K.-L. </a:t>
            </a:r>
            <a:r>
              <a:rPr lang="en-US" sz="1600" dirty="0" err="1" smtClean="0">
                <a:latin typeface="+mn-lt"/>
              </a:rPr>
              <a:t>Kratz</a:t>
            </a:r>
            <a:r>
              <a:rPr lang="en-US" sz="1600" dirty="0" smtClean="0">
                <a:latin typeface="+mn-lt"/>
              </a:rPr>
              <a:t> and G. Herrmann, Z. Phys. A 263, 435 (1973)</a:t>
            </a:r>
            <a:endParaRPr lang="en-US" sz="1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9091" y="2105891"/>
            <a:ext cx="418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Two parameter fit with ‘a’ and ‘b’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445" y="4192613"/>
            <a:ext cx="5112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Log-log plot gives straight line</a:t>
            </a:r>
          </a:p>
          <a:p>
            <a:pPr algn="ctr"/>
            <a:r>
              <a:rPr lang="en-US" dirty="0" smtClean="0"/>
              <a:t>with slope=b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2" y="780705"/>
            <a:ext cx="4778661" cy="532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87023" y="6003997"/>
            <a:ext cx="7808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dirty="0" smtClean="0">
                <a:latin typeface="+mn-lt"/>
              </a:rPr>
              <a:t>B. Pfeiffer </a:t>
            </a:r>
            <a:r>
              <a:rPr lang="en-US" i="1" dirty="0">
                <a:latin typeface="+mn-lt"/>
              </a:rPr>
              <a:t>et al., </a:t>
            </a:r>
            <a:r>
              <a:rPr lang="en-US" dirty="0" err="1">
                <a:latin typeface="+mn-lt"/>
              </a:rPr>
              <a:t>Prog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Nucl</a:t>
            </a:r>
            <a:r>
              <a:rPr lang="en-US" dirty="0">
                <a:latin typeface="+mn-lt"/>
              </a:rPr>
              <a:t>. Energy </a:t>
            </a:r>
            <a:r>
              <a:rPr lang="en-US" b="1" dirty="0">
                <a:latin typeface="+mn-lt"/>
              </a:rPr>
              <a:t>41</a:t>
            </a:r>
            <a:r>
              <a:rPr lang="en-US" dirty="0">
                <a:latin typeface="+mn-lt"/>
              </a:rPr>
              <a:t>, 39 (2002).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24" y="29333"/>
            <a:ext cx="842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standard for systematic studies</a:t>
            </a:r>
            <a:endParaRPr lang="en-US" sz="4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7372" y="2127256"/>
            <a:ext cx="1331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Linear regression</a:t>
            </a:r>
            <a:endParaRPr lang="en-US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8246" y="4059309"/>
            <a:ext cx="1795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Weighted least-squares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8589" y="737219"/>
            <a:ext cx="794861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887521" y="4170218"/>
            <a:ext cx="285170" cy="831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2043257" y="2835142"/>
            <a:ext cx="478270" cy="9194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14110" y="2184922"/>
            <a:ext cx="2244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a = 106(38)</a:t>
            </a:r>
          </a:p>
          <a:p>
            <a:pPr algn="ctr"/>
            <a:r>
              <a:rPr lang="en-US" sz="3200" dirty="0" smtClean="0">
                <a:latin typeface="+mn-lt"/>
              </a:rPr>
              <a:t>b = 5.5(6)</a:t>
            </a:r>
          </a:p>
          <a:p>
            <a:pPr algn="ctr"/>
            <a:r>
              <a:rPr lang="en-US" sz="3200" dirty="0" smtClean="0">
                <a:latin typeface="+mn-lt"/>
                <a:sym typeface="Symbol"/>
              </a:rPr>
              <a:t>red</a:t>
            </a:r>
            <a:r>
              <a:rPr lang="en-US" sz="3200" dirty="0" smtClean="0">
                <a:sym typeface="Symbol"/>
              </a:rPr>
              <a:t> </a:t>
            </a:r>
            <a:r>
              <a:rPr lang="en-US" sz="3200" baseline="30000" dirty="0" smtClean="0">
                <a:sym typeface="Symbol"/>
              </a:rPr>
              <a:t>2</a:t>
            </a:r>
            <a:r>
              <a:rPr lang="en-US" sz="3200" dirty="0" smtClean="0">
                <a:sym typeface="Symbol"/>
              </a:rPr>
              <a:t> </a:t>
            </a:r>
            <a:r>
              <a:rPr lang="en-US" sz="3200" dirty="0" smtClean="0">
                <a:latin typeface="+mn-lt"/>
                <a:sym typeface="Symbol"/>
              </a:rPr>
              <a:t>= 81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3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29208" y="1054589"/>
            <a:ext cx="5113191" cy="5803411"/>
            <a:chOff x="3929208" y="1054589"/>
            <a:chExt cx="5113191" cy="580341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" t="53265" r="24015"/>
            <a:stretch/>
          </p:blipFill>
          <p:spPr bwMode="auto">
            <a:xfrm>
              <a:off x="3929208" y="1407882"/>
              <a:ext cx="5113191" cy="4208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813175" y="5657671"/>
              <a:ext cx="2244436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a = 119(42)</a:t>
              </a:r>
            </a:p>
            <a:p>
              <a:pPr algn="ctr"/>
              <a:r>
                <a:rPr lang="en-US" sz="2400" dirty="0" smtClean="0">
                  <a:latin typeface="+mn-lt"/>
                </a:rPr>
                <a:t>b = 5.45(48)</a:t>
              </a:r>
            </a:p>
            <a:p>
              <a:pPr algn="ctr"/>
              <a:r>
                <a:rPr lang="en-US" sz="2400" dirty="0" smtClean="0">
                  <a:latin typeface="+mn-lt"/>
                  <a:sym typeface="Symbol"/>
                </a:rPr>
                <a:t>red</a:t>
              </a:r>
              <a:r>
                <a:rPr lang="en-US" sz="2400" dirty="0" smtClean="0">
                  <a:sym typeface="Symbol"/>
                </a:rPr>
                <a:t> </a:t>
              </a:r>
              <a:r>
                <a:rPr lang="en-US" sz="2400" baseline="30000" dirty="0" smtClean="0">
                  <a:sym typeface="Symbol"/>
                </a:rPr>
                <a:t>2</a:t>
              </a:r>
              <a:r>
                <a:rPr lang="en-US" sz="2400" dirty="0" smtClean="0">
                  <a:sym typeface="Symbol"/>
                </a:rPr>
                <a:t> </a:t>
              </a:r>
              <a:r>
                <a:rPr lang="en-US" sz="2400" dirty="0" smtClean="0">
                  <a:latin typeface="+mn-lt"/>
                  <a:sym typeface="Symbol"/>
                </a:rPr>
                <a:t>= 146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9195" y="1054589"/>
              <a:ext cx="3853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Audi and </a:t>
              </a:r>
              <a:r>
                <a:rPr lang="en-US" dirty="0" err="1" smtClean="0"/>
                <a:t>Meng</a:t>
              </a:r>
              <a:r>
                <a:rPr lang="en-US" dirty="0" smtClean="0"/>
                <a:t> (2011)</a:t>
              </a:r>
              <a:endParaRPr lang="en-US" dirty="0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8" y="1654620"/>
            <a:ext cx="3606414" cy="402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24" y="-28723"/>
            <a:ext cx="842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Effect of improved Q values</a:t>
            </a:r>
            <a:endParaRPr lang="en-US" sz="3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5047" y="592079"/>
            <a:ext cx="572812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7461" y="5657671"/>
            <a:ext cx="224443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a = 106(38)</a:t>
            </a:r>
          </a:p>
          <a:p>
            <a:pPr algn="ctr"/>
            <a:r>
              <a:rPr lang="en-US" sz="2400" dirty="0" smtClean="0">
                <a:latin typeface="+mn-lt"/>
              </a:rPr>
              <a:t>b = 5.5(6)</a:t>
            </a:r>
          </a:p>
          <a:p>
            <a:pPr algn="ctr"/>
            <a:r>
              <a:rPr lang="en-US" sz="2400" dirty="0" smtClean="0">
                <a:latin typeface="+mn-lt"/>
                <a:sym typeface="Symbol"/>
              </a:rPr>
              <a:t>red</a:t>
            </a:r>
            <a:r>
              <a:rPr lang="en-US" sz="2400" dirty="0" smtClean="0">
                <a:sym typeface="Symbol"/>
              </a:rPr>
              <a:t> 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latin typeface="+mn-lt"/>
                <a:sym typeface="Symbol"/>
              </a:rPr>
              <a:t>= 81</a:t>
            </a:r>
            <a:endParaRPr lang="en-US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19" y="592079"/>
            <a:ext cx="42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Masses from :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87" y="1158841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Audi and </a:t>
            </a:r>
            <a:r>
              <a:rPr lang="en-US" dirty="0" err="1" smtClean="0"/>
              <a:t>Wapstra</a:t>
            </a:r>
            <a:r>
              <a:rPr lang="en-US" dirty="0" smtClean="0"/>
              <a:t> (1995)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24" y="-86779"/>
            <a:ext cx="842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better parameterization?</a:t>
            </a:r>
            <a:endParaRPr lang="en-US" sz="4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7024" y="603587"/>
            <a:ext cx="625505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71" y="1318984"/>
            <a:ext cx="6220350" cy="18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04006" y="703501"/>
            <a:ext cx="4174921" cy="1636931"/>
            <a:chOff x="404006" y="863155"/>
            <a:chExt cx="4174921" cy="1636931"/>
          </a:xfrm>
        </p:grpSpPr>
        <p:sp>
          <p:nvSpPr>
            <p:cNvPr id="11" name="Oval 10"/>
            <p:cNvSpPr/>
            <p:nvPr/>
          </p:nvSpPr>
          <p:spPr>
            <a:xfrm>
              <a:off x="2917371" y="1683657"/>
              <a:ext cx="1275975" cy="816429"/>
            </a:xfrm>
            <a:prstGeom prst="ellipse">
              <a:avLst/>
            </a:prstGeom>
            <a:solidFill>
              <a:srgbClr val="376092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4006" y="863155"/>
              <a:ext cx="4174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Strength function</a:t>
              </a:r>
              <a:endPara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15" name="Straight Arrow Connector 14"/>
            <p:cNvCxnSpPr>
              <a:endCxn id="11" idx="1"/>
            </p:cNvCxnSpPr>
            <p:nvPr/>
          </p:nvCxnSpPr>
          <p:spPr>
            <a:xfrm>
              <a:off x="2801257" y="1407886"/>
              <a:ext cx="302976" cy="39533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091707" y="567344"/>
            <a:ext cx="4864980" cy="1758576"/>
            <a:chOff x="4091707" y="872138"/>
            <a:chExt cx="4864980" cy="1758576"/>
          </a:xfrm>
        </p:grpSpPr>
        <p:sp>
          <p:nvSpPr>
            <p:cNvPr id="13" name="Oval 12"/>
            <p:cNvSpPr/>
            <p:nvPr/>
          </p:nvSpPr>
          <p:spPr>
            <a:xfrm>
              <a:off x="4091707" y="1814285"/>
              <a:ext cx="2613893" cy="816429"/>
            </a:xfrm>
            <a:prstGeom prst="ellipse">
              <a:avLst/>
            </a:prstGeom>
            <a:solidFill>
              <a:srgbClr val="C00000">
                <a:alpha val="32941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81766" y="872138"/>
              <a:ext cx="4174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+mn-lt"/>
                </a:rPr>
                <a:t>Fermi integral</a:t>
              </a:r>
              <a:endParaRPr lang="en-US" sz="3600" b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5525810" y="1368151"/>
              <a:ext cx="650348" cy="44613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69" y="3367432"/>
            <a:ext cx="6256516" cy="148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2471" y="5479095"/>
                <a:ext cx="3163687" cy="12908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471" y="5479095"/>
                <a:ext cx="3163687" cy="12908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080485" y="2211613"/>
            <a:ext cx="6806292" cy="1547812"/>
            <a:chOff x="2080485" y="2211613"/>
            <a:chExt cx="6806292" cy="1547812"/>
          </a:xfrm>
        </p:grpSpPr>
        <p:sp>
          <p:nvSpPr>
            <p:cNvPr id="21" name="Oval 20"/>
            <p:cNvSpPr/>
            <p:nvPr/>
          </p:nvSpPr>
          <p:spPr>
            <a:xfrm>
              <a:off x="2080485" y="2211613"/>
              <a:ext cx="4996883" cy="914400"/>
            </a:xfrm>
            <a:prstGeom prst="ellipse">
              <a:avLst/>
            </a:prstGeom>
            <a:solidFill>
              <a:srgbClr val="FFFF66">
                <a:alpha val="3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302" y="2492600"/>
              <a:ext cx="1133475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Straight Arrow Connector 24"/>
            <p:cNvCxnSpPr/>
            <p:nvPr/>
          </p:nvCxnSpPr>
          <p:spPr>
            <a:xfrm>
              <a:off x="6705600" y="2902857"/>
              <a:ext cx="1047702" cy="1161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080485" y="4854059"/>
            <a:ext cx="562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Applying same concept as KHF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024" y="29333"/>
            <a:ext cx="842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 this approach</a:t>
            </a:r>
            <a:endParaRPr lang="en-US" sz="4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8589" y="737219"/>
            <a:ext cx="477592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t="50000" r="23187"/>
          <a:stretch/>
        </p:blipFill>
        <p:spPr bwMode="auto">
          <a:xfrm>
            <a:off x="4493607" y="1059542"/>
            <a:ext cx="4668562" cy="405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71888" y="1567546"/>
            <a:ext cx="638628" cy="377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3179" y="5152124"/>
            <a:ext cx="224443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a = 0.0097(9)</a:t>
            </a:r>
          </a:p>
          <a:p>
            <a:pPr algn="ctr"/>
            <a:r>
              <a:rPr lang="en-US" sz="2400" dirty="0" smtClean="0">
                <a:latin typeface="+mn-lt"/>
              </a:rPr>
              <a:t>b = 4.87(7)</a:t>
            </a:r>
          </a:p>
          <a:p>
            <a:pPr algn="ctr"/>
            <a:r>
              <a:rPr lang="en-US" sz="2400" dirty="0" smtClean="0">
                <a:latin typeface="+mn-lt"/>
                <a:sym typeface="Symbol"/>
              </a:rPr>
              <a:t>red</a:t>
            </a:r>
            <a:r>
              <a:rPr lang="en-US" sz="2400" dirty="0" smtClean="0">
                <a:sym typeface="Symbol"/>
              </a:rPr>
              <a:t> 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latin typeface="+mn-lt"/>
                <a:sym typeface="Symbol"/>
              </a:rPr>
              <a:t>= 35</a:t>
            </a:r>
            <a:endParaRPr lang="en-US" sz="2400" dirty="0"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53265" r="24015"/>
          <a:stretch/>
        </p:blipFill>
        <p:spPr bwMode="auto">
          <a:xfrm>
            <a:off x="-81789" y="1291773"/>
            <a:ext cx="4644866" cy="382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45975" y="5152124"/>
            <a:ext cx="224443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a = 119(42)</a:t>
            </a:r>
          </a:p>
          <a:p>
            <a:pPr algn="ctr"/>
            <a:r>
              <a:rPr lang="en-US" sz="2400" dirty="0" smtClean="0">
                <a:latin typeface="+mn-lt"/>
              </a:rPr>
              <a:t>b = 5.45(48)</a:t>
            </a:r>
          </a:p>
          <a:p>
            <a:pPr algn="ctr"/>
            <a:r>
              <a:rPr lang="en-US" sz="2400" dirty="0" smtClean="0">
                <a:latin typeface="+mn-lt"/>
                <a:sym typeface="Symbol"/>
              </a:rPr>
              <a:t>red</a:t>
            </a:r>
            <a:r>
              <a:rPr lang="en-US" sz="2400" dirty="0" smtClean="0">
                <a:sym typeface="Symbol"/>
              </a:rPr>
              <a:t> 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latin typeface="+mn-lt"/>
                <a:sym typeface="Symbol"/>
              </a:rPr>
              <a:t>= 146</a:t>
            </a:r>
            <a:endParaRPr lang="en-US" sz="2400" dirty="0">
              <a:latin typeface="+mn-lt"/>
            </a:endParaRPr>
          </a:p>
        </p:txBody>
      </p:sp>
      <p:sp>
        <p:nvSpPr>
          <p:cNvPr id="2" name="Oval 1"/>
          <p:cNvSpPr/>
          <p:nvPr/>
        </p:nvSpPr>
        <p:spPr>
          <a:xfrm rot="19452487">
            <a:off x="5838039" y="2438397"/>
            <a:ext cx="1273964" cy="304800"/>
          </a:xfrm>
          <a:prstGeom prst="ellipse">
            <a:avLst/>
          </a:prstGeom>
          <a:solidFill>
            <a:srgbClr val="D99694">
              <a:alpha val="3607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8776</TotalTime>
  <Words>524</Words>
  <Application>Microsoft Office PowerPoint</Application>
  <PresentationFormat>On-screen Show (4:3)</PresentationFormat>
  <Paragraphs>99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Improving systematic predictions of            -delayed neutron emission probabilities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Elizabeth Ricard-McCutchan</cp:lastModifiedBy>
  <cp:revision>203</cp:revision>
  <cp:lastPrinted>2007-07-02T19:06:14Z</cp:lastPrinted>
  <dcterms:created xsi:type="dcterms:W3CDTF">2007-06-28T20:22:43Z</dcterms:created>
  <dcterms:modified xsi:type="dcterms:W3CDTF">2013-01-27T20:44:44Z</dcterms:modified>
</cp:coreProperties>
</file>