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8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6D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78" y="-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3FB9DA-4EFE-4ABF-B0C4-3B04CE0B8D2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6F50D6E5-9E83-47E0-BAC4-F9ED60130944}">
      <dgm:prSet phldrT="[Text]"/>
      <dgm:spPr/>
      <dgm:t>
        <a:bodyPr/>
        <a:lstStyle/>
        <a:p>
          <a:r>
            <a:rPr lang="en-CA" dirty="0"/>
            <a:t>ENSDF Datasets (input)</a:t>
          </a:r>
        </a:p>
      </dgm:t>
    </dgm:pt>
    <dgm:pt modelId="{CF24A46F-6428-4624-9F4F-C5F8BE59ED05}" type="parTrans" cxnId="{5A5EDA52-D94A-4092-B7F8-C354988389DB}">
      <dgm:prSet/>
      <dgm:spPr/>
      <dgm:t>
        <a:bodyPr/>
        <a:lstStyle/>
        <a:p>
          <a:endParaRPr lang="en-CA"/>
        </a:p>
      </dgm:t>
    </dgm:pt>
    <dgm:pt modelId="{38508B8F-649C-4E36-BA52-4FB55D6A6A1F}" type="sibTrans" cxnId="{5A5EDA52-D94A-4092-B7F8-C354988389DB}">
      <dgm:prSet/>
      <dgm:spPr/>
      <dgm:t>
        <a:bodyPr/>
        <a:lstStyle/>
        <a:p>
          <a:endParaRPr lang="en-CA"/>
        </a:p>
      </dgm:t>
    </dgm:pt>
    <dgm:pt modelId="{F5943CCC-DAC4-4BB7-9497-6D8CCF54961D}">
      <dgm:prSet phldrT="[Text]"/>
      <dgm:spPr/>
      <dgm:t>
        <a:bodyPr/>
        <a:lstStyle/>
        <a:p>
          <a:r>
            <a:rPr lang="en-CA" dirty="0"/>
            <a:t>Intermediate File (user editable)</a:t>
          </a:r>
        </a:p>
      </dgm:t>
    </dgm:pt>
    <dgm:pt modelId="{A965C395-99F0-4928-9FC3-662A7AA0B15F}" type="parTrans" cxnId="{23A4AC1E-9B33-44EA-A4F9-A2DF036FAF64}">
      <dgm:prSet/>
      <dgm:spPr/>
      <dgm:t>
        <a:bodyPr/>
        <a:lstStyle/>
        <a:p>
          <a:endParaRPr lang="en-CA"/>
        </a:p>
      </dgm:t>
    </dgm:pt>
    <dgm:pt modelId="{FD43FE0F-09D0-4490-91D8-0C5FAD3F158F}" type="sibTrans" cxnId="{23A4AC1E-9B33-44EA-A4F9-A2DF036FAF64}">
      <dgm:prSet/>
      <dgm:spPr/>
      <dgm:t>
        <a:bodyPr/>
        <a:lstStyle/>
        <a:p>
          <a:endParaRPr lang="en-CA"/>
        </a:p>
      </dgm:t>
    </dgm:pt>
    <dgm:pt modelId="{1CD642DF-FA6C-4B2E-B787-8C3764919FD8}">
      <dgm:prSet phldrT="[Text]"/>
      <dgm:spPr/>
      <dgm:t>
        <a:bodyPr/>
        <a:lstStyle/>
        <a:p>
          <a:r>
            <a:rPr lang="en-CA" dirty="0"/>
            <a:t>Gamma-by-Gamma Averages</a:t>
          </a:r>
        </a:p>
      </dgm:t>
    </dgm:pt>
    <dgm:pt modelId="{83568FEB-2960-44D4-85B3-0BDB8C82B12B}" type="parTrans" cxnId="{9D87DDB1-C043-46CF-8045-E3A9F46FE874}">
      <dgm:prSet/>
      <dgm:spPr/>
      <dgm:t>
        <a:bodyPr/>
        <a:lstStyle/>
        <a:p>
          <a:endParaRPr lang="en-CA"/>
        </a:p>
      </dgm:t>
    </dgm:pt>
    <dgm:pt modelId="{1B419493-4376-44BD-9E08-CDBBD0DDADE9}" type="sibTrans" cxnId="{9D87DDB1-C043-46CF-8045-E3A9F46FE874}">
      <dgm:prSet/>
      <dgm:spPr/>
      <dgm:t>
        <a:bodyPr/>
        <a:lstStyle/>
        <a:p>
          <a:endParaRPr lang="en-CA"/>
        </a:p>
      </dgm:t>
    </dgm:pt>
    <dgm:pt modelId="{91248C13-F47A-48D9-BCE6-C82BA6B2B890}" type="pres">
      <dgm:prSet presAssocID="{783FB9DA-4EFE-4ABF-B0C4-3B04CE0B8D2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CB45BA-D850-4A1C-A48D-41BC14AC877A}" type="pres">
      <dgm:prSet presAssocID="{6F50D6E5-9E83-47E0-BAC4-F9ED601309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B30DCA-F816-4EE9-9DAC-6721230B42F0}" type="pres">
      <dgm:prSet presAssocID="{38508B8F-649C-4E36-BA52-4FB55D6A6A1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13490DA-8702-47F9-BC3F-0D439D36E8D1}" type="pres">
      <dgm:prSet presAssocID="{38508B8F-649C-4E36-BA52-4FB55D6A6A1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D29D116-C509-4518-89E7-2CFB2DDA86A4}" type="pres">
      <dgm:prSet presAssocID="{F5943CCC-DAC4-4BB7-9497-6D8CCF54961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B5359-8C70-49F0-8D43-1F42A9B8F631}" type="pres">
      <dgm:prSet presAssocID="{FD43FE0F-09D0-4490-91D8-0C5FAD3F158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C7C00B4-B544-47F0-AA18-5E5841C58412}" type="pres">
      <dgm:prSet presAssocID="{FD43FE0F-09D0-4490-91D8-0C5FAD3F158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31FA9EC-B824-4D4C-ADEB-3563191B0BAD}" type="pres">
      <dgm:prSet presAssocID="{1CD642DF-FA6C-4B2E-B787-8C3764919FD8}" presName="node" presStyleLbl="node1" presStyleIdx="2" presStyleCnt="3" custLinFactNeighborX="-15714" custLinFactNeighborY="-99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A4AC1E-9B33-44EA-A4F9-A2DF036FAF64}" srcId="{783FB9DA-4EFE-4ABF-B0C4-3B04CE0B8D23}" destId="{F5943CCC-DAC4-4BB7-9497-6D8CCF54961D}" srcOrd="1" destOrd="0" parTransId="{A965C395-99F0-4928-9FC3-662A7AA0B15F}" sibTransId="{FD43FE0F-09D0-4490-91D8-0C5FAD3F158F}"/>
    <dgm:cxn modelId="{3F172466-7246-487A-90AB-C3DE0331DA7D}" type="presOf" srcId="{38508B8F-649C-4E36-BA52-4FB55D6A6A1F}" destId="{73B30DCA-F816-4EE9-9DAC-6721230B42F0}" srcOrd="0" destOrd="0" presId="urn:microsoft.com/office/officeart/2005/8/layout/process1"/>
    <dgm:cxn modelId="{995823DB-45D9-4A3A-B85C-BAF890CD9FC9}" type="presOf" srcId="{F5943CCC-DAC4-4BB7-9497-6D8CCF54961D}" destId="{FD29D116-C509-4518-89E7-2CFB2DDA86A4}" srcOrd="0" destOrd="0" presId="urn:microsoft.com/office/officeart/2005/8/layout/process1"/>
    <dgm:cxn modelId="{916E005C-C40D-45E6-A0A7-842CA544F8A7}" type="presOf" srcId="{783FB9DA-4EFE-4ABF-B0C4-3B04CE0B8D23}" destId="{91248C13-F47A-48D9-BCE6-C82BA6B2B890}" srcOrd="0" destOrd="0" presId="urn:microsoft.com/office/officeart/2005/8/layout/process1"/>
    <dgm:cxn modelId="{FFA2C0AD-1BF5-43F7-9886-DC7C65C10445}" type="presOf" srcId="{FD43FE0F-09D0-4490-91D8-0C5FAD3F158F}" destId="{EC7C00B4-B544-47F0-AA18-5E5841C58412}" srcOrd="1" destOrd="0" presId="urn:microsoft.com/office/officeart/2005/8/layout/process1"/>
    <dgm:cxn modelId="{5A5EDA52-D94A-4092-B7F8-C354988389DB}" srcId="{783FB9DA-4EFE-4ABF-B0C4-3B04CE0B8D23}" destId="{6F50D6E5-9E83-47E0-BAC4-F9ED60130944}" srcOrd="0" destOrd="0" parTransId="{CF24A46F-6428-4624-9F4F-C5F8BE59ED05}" sibTransId="{38508B8F-649C-4E36-BA52-4FB55D6A6A1F}"/>
    <dgm:cxn modelId="{631510FB-7067-4C98-90B5-13A430A9CA61}" type="presOf" srcId="{1CD642DF-FA6C-4B2E-B787-8C3764919FD8}" destId="{031FA9EC-B824-4D4C-ADEB-3563191B0BAD}" srcOrd="0" destOrd="0" presId="urn:microsoft.com/office/officeart/2005/8/layout/process1"/>
    <dgm:cxn modelId="{AC45EEDB-3EA6-4523-A855-FAEFEE1909F7}" type="presOf" srcId="{38508B8F-649C-4E36-BA52-4FB55D6A6A1F}" destId="{913490DA-8702-47F9-BC3F-0D439D36E8D1}" srcOrd="1" destOrd="0" presId="urn:microsoft.com/office/officeart/2005/8/layout/process1"/>
    <dgm:cxn modelId="{67C920B4-E0A1-441D-9E12-6827599F8E4F}" type="presOf" srcId="{FD43FE0F-09D0-4490-91D8-0C5FAD3F158F}" destId="{5E4B5359-8C70-49F0-8D43-1F42A9B8F631}" srcOrd="0" destOrd="0" presId="urn:microsoft.com/office/officeart/2005/8/layout/process1"/>
    <dgm:cxn modelId="{5C72C351-1CC4-4006-8010-D70DA3902F72}" type="presOf" srcId="{6F50D6E5-9E83-47E0-BAC4-F9ED60130944}" destId="{7ACB45BA-D850-4A1C-A48D-41BC14AC877A}" srcOrd="0" destOrd="0" presId="urn:microsoft.com/office/officeart/2005/8/layout/process1"/>
    <dgm:cxn modelId="{9D87DDB1-C043-46CF-8045-E3A9F46FE874}" srcId="{783FB9DA-4EFE-4ABF-B0C4-3B04CE0B8D23}" destId="{1CD642DF-FA6C-4B2E-B787-8C3764919FD8}" srcOrd="2" destOrd="0" parTransId="{83568FEB-2960-44D4-85B3-0BDB8C82B12B}" sibTransId="{1B419493-4376-44BD-9E08-CDBBD0DDADE9}"/>
    <dgm:cxn modelId="{B59400A7-82D9-451C-817C-63C18BB334AE}" type="presParOf" srcId="{91248C13-F47A-48D9-BCE6-C82BA6B2B890}" destId="{7ACB45BA-D850-4A1C-A48D-41BC14AC877A}" srcOrd="0" destOrd="0" presId="urn:microsoft.com/office/officeart/2005/8/layout/process1"/>
    <dgm:cxn modelId="{0873AEAC-3B1B-4290-894C-C61A5CA7F408}" type="presParOf" srcId="{91248C13-F47A-48D9-BCE6-C82BA6B2B890}" destId="{73B30DCA-F816-4EE9-9DAC-6721230B42F0}" srcOrd="1" destOrd="0" presId="urn:microsoft.com/office/officeart/2005/8/layout/process1"/>
    <dgm:cxn modelId="{6D3A6760-6BAD-41AE-877A-A51300F8DBCF}" type="presParOf" srcId="{73B30DCA-F816-4EE9-9DAC-6721230B42F0}" destId="{913490DA-8702-47F9-BC3F-0D439D36E8D1}" srcOrd="0" destOrd="0" presId="urn:microsoft.com/office/officeart/2005/8/layout/process1"/>
    <dgm:cxn modelId="{19168191-A284-4B74-9BD5-E98916F47C7D}" type="presParOf" srcId="{91248C13-F47A-48D9-BCE6-C82BA6B2B890}" destId="{FD29D116-C509-4518-89E7-2CFB2DDA86A4}" srcOrd="2" destOrd="0" presId="urn:microsoft.com/office/officeart/2005/8/layout/process1"/>
    <dgm:cxn modelId="{1F4CB834-93F7-472C-B4C2-79A4C2EC12C7}" type="presParOf" srcId="{91248C13-F47A-48D9-BCE6-C82BA6B2B890}" destId="{5E4B5359-8C70-49F0-8D43-1F42A9B8F631}" srcOrd="3" destOrd="0" presId="urn:microsoft.com/office/officeart/2005/8/layout/process1"/>
    <dgm:cxn modelId="{5C7F1B0B-2DED-489E-A380-BEC8C866408F}" type="presParOf" srcId="{5E4B5359-8C70-49F0-8D43-1F42A9B8F631}" destId="{EC7C00B4-B544-47F0-AA18-5E5841C58412}" srcOrd="0" destOrd="0" presId="urn:microsoft.com/office/officeart/2005/8/layout/process1"/>
    <dgm:cxn modelId="{FA7E04DD-275F-4661-A5F5-62E06F01058F}" type="presParOf" srcId="{91248C13-F47A-48D9-BCE6-C82BA6B2B890}" destId="{031FA9EC-B824-4D4C-ADEB-3563191B0BA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CB45BA-D850-4A1C-A48D-41BC14AC877A}">
      <dsp:nvSpPr>
        <dsp:cNvPr id="0" name=""/>
        <dsp:cNvSpPr/>
      </dsp:nvSpPr>
      <dsp:spPr>
        <a:xfrm>
          <a:off x="8255" y="1446750"/>
          <a:ext cx="2467433" cy="1480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900" kern="1200" dirty="0"/>
            <a:t>ENSDF Datasets (input)</a:t>
          </a:r>
        </a:p>
      </dsp:txBody>
      <dsp:txXfrm>
        <a:off x="8255" y="1446750"/>
        <a:ext cx="2467433" cy="1480460"/>
      </dsp:txXfrm>
    </dsp:sp>
    <dsp:sp modelId="{73B30DCA-F816-4EE9-9DAC-6721230B42F0}">
      <dsp:nvSpPr>
        <dsp:cNvPr id="0" name=""/>
        <dsp:cNvSpPr/>
      </dsp:nvSpPr>
      <dsp:spPr>
        <a:xfrm>
          <a:off x="2722432" y="1881018"/>
          <a:ext cx="523095" cy="6119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300" kern="1200"/>
        </a:p>
      </dsp:txBody>
      <dsp:txXfrm>
        <a:off x="2722432" y="1881018"/>
        <a:ext cx="523095" cy="611923"/>
      </dsp:txXfrm>
    </dsp:sp>
    <dsp:sp modelId="{FD29D116-C509-4518-89E7-2CFB2DDA86A4}">
      <dsp:nvSpPr>
        <dsp:cNvPr id="0" name=""/>
        <dsp:cNvSpPr/>
      </dsp:nvSpPr>
      <dsp:spPr>
        <a:xfrm>
          <a:off x="3462662" y="1446750"/>
          <a:ext cx="2467433" cy="1480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900" kern="1200" dirty="0"/>
            <a:t>Intermediate File (user editable)</a:t>
          </a:r>
        </a:p>
      </dsp:txBody>
      <dsp:txXfrm>
        <a:off x="3462662" y="1446750"/>
        <a:ext cx="2467433" cy="1480460"/>
      </dsp:txXfrm>
    </dsp:sp>
    <dsp:sp modelId="{5E4B5359-8C70-49F0-8D43-1F42A9B8F631}">
      <dsp:nvSpPr>
        <dsp:cNvPr id="0" name=""/>
        <dsp:cNvSpPr/>
      </dsp:nvSpPr>
      <dsp:spPr>
        <a:xfrm rot="20179352">
          <a:off x="6117802" y="1152171"/>
          <a:ext cx="481422" cy="6119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300" kern="1200"/>
        </a:p>
      </dsp:txBody>
      <dsp:txXfrm rot="20179352">
        <a:off x="6117802" y="1152171"/>
        <a:ext cx="481422" cy="611923"/>
      </dsp:txXfrm>
    </dsp:sp>
    <dsp:sp modelId="{031FA9EC-B824-4D4C-ADEB-3563191B0BAD}">
      <dsp:nvSpPr>
        <dsp:cNvPr id="0" name=""/>
        <dsp:cNvSpPr/>
      </dsp:nvSpPr>
      <dsp:spPr>
        <a:xfrm>
          <a:off x="6761976" y="0"/>
          <a:ext cx="2467433" cy="1480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900" kern="1200" dirty="0"/>
            <a:t>Gamma-by-Gamma Averages</a:t>
          </a:r>
        </a:p>
      </dsp:txBody>
      <dsp:txXfrm>
        <a:off x="6761976" y="0"/>
        <a:ext cx="2467433" cy="1480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A6A40-EC88-49A4-8253-A32E8496F88B}" type="datetimeFigureOut">
              <a:rPr lang="en-US"/>
              <a:pPr/>
              <a:t>7/2/2017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F678E-B020-4C93-9E12-A1A2D9823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255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tx1"/>
            </a:gs>
            <a:gs pos="37000">
              <a:schemeClr val="tx1"/>
            </a:gs>
            <a:gs pos="100000">
              <a:schemeClr val="accent2"/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02/07/2017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1772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02/07/2017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0147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02/07/2017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408296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FFE2-2DA9-4BD7-94C3-60240839C237}" type="datetimeFigureOut">
              <a:rPr lang="en-CA" smtClean="0"/>
              <a:pPr/>
              <a:t>02/07/2017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bg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bg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86015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02/07/2017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408275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FFE2-2DA9-4BD7-94C3-60240839C237}" type="datetimeFigureOut">
              <a:rPr lang="en-CA" smtClean="0"/>
              <a:pPr/>
              <a:t>02/07/2017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145961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FFE2-2DA9-4BD7-94C3-60240839C237}" type="datetimeFigureOut">
              <a:rPr lang="en-CA" smtClean="0"/>
              <a:pPr/>
              <a:t>02/07/2017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591822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02/07/2017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512107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02/07/2017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493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02/07/2017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0811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02/07/2017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0893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02/07/2017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0175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FFE2-2DA9-4BD7-94C3-60240839C237}" type="datetimeFigureOut">
              <a:rPr lang="en-CA" smtClean="0"/>
              <a:pPr/>
              <a:t>02/07/2017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9152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02/07/2017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43843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02/07/2017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98570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02/07/2017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0268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02/07/2017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21182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5000">
              <a:schemeClr val="tx1"/>
            </a:gs>
            <a:gs pos="100000">
              <a:schemeClr val="accent2"/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F7D0FFE2-2DA9-4BD7-94C3-60240839C237}" type="datetimeFigureOut">
              <a:rPr lang="en-CA" smtClean="0"/>
              <a:pPr/>
              <a:t>02/07/2017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CDF45-A723-44FC-861C-F8B6EE8DEC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105902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New JGAMUT </a:t>
            </a:r>
            <a:r>
              <a:rPr lang="en-CA" dirty="0" smtClean="0"/>
              <a:t>code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282289"/>
            <a:ext cx="8144134" cy="1229437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Michael Birch and </a:t>
            </a:r>
            <a:r>
              <a:rPr lang="en-CA" dirty="0" err="1" smtClean="0"/>
              <a:t>Balraj</a:t>
            </a:r>
            <a:r>
              <a:rPr lang="en-CA" dirty="0" smtClean="0"/>
              <a:t> </a:t>
            </a:r>
            <a:r>
              <a:rPr lang="en-CA" dirty="0" smtClean="0"/>
              <a:t>Singh (Presenter) </a:t>
            </a:r>
            <a:endParaRPr lang="en-CA" dirty="0" smtClean="0"/>
          </a:p>
          <a:p>
            <a:r>
              <a:rPr lang="en-CA" sz="1400" dirty="0" smtClean="0"/>
              <a:t>Department of Physics and Astronomy, </a:t>
            </a:r>
            <a:endParaRPr lang="en-CA" sz="1400" dirty="0"/>
          </a:p>
          <a:p>
            <a:r>
              <a:rPr lang="en-CA" sz="1400" dirty="0" smtClean="0"/>
              <a:t>McMaster University, Hamilton, Canada</a:t>
            </a:r>
          </a:p>
          <a:p>
            <a:r>
              <a:rPr lang="en-CA" sz="1400" dirty="0" smtClean="0"/>
              <a:t>NSDD-2017, LBNL, Berkeley, California, USA,  May 22-26, 2017</a:t>
            </a:r>
          </a:p>
          <a:p>
            <a:endParaRPr lang="en-CA" sz="1400" dirty="0" smtClean="0"/>
          </a:p>
          <a:p>
            <a:endParaRPr lang="en-CA" sz="1400" dirty="0" smtClean="0"/>
          </a:p>
          <a:p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xmlns="" val="176359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JGAMUT: Adopted Levels and Gammas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Program flow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50834998"/>
              </p:ext>
            </p:extLst>
          </p:nvPr>
        </p:nvGraphicFramePr>
        <p:xfrm>
          <a:off x="820918" y="2380522"/>
          <a:ext cx="9392758" cy="4373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 rot="2409376">
            <a:off x="7031985" y="5070179"/>
            <a:ext cx="493141" cy="625312"/>
            <a:chOff x="5006937" y="1319450"/>
            <a:chExt cx="395162" cy="501072"/>
          </a:xfrm>
        </p:grpSpPr>
        <p:sp>
          <p:nvSpPr>
            <p:cNvPr id="6" name="Right Arrow 11"/>
            <p:cNvSpPr/>
            <p:nvPr/>
          </p:nvSpPr>
          <p:spPr>
            <a:xfrm rot="20160611">
              <a:off x="5006937" y="1319450"/>
              <a:ext cx="395162" cy="50107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ight Arrow 4"/>
            <p:cNvSpPr/>
            <p:nvPr/>
          </p:nvSpPr>
          <p:spPr>
            <a:xfrm rot="20160611">
              <a:off x="5012057" y="1443763"/>
              <a:ext cx="276613" cy="3006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1900" kern="12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595686" y="4792025"/>
            <a:ext cx="2508766" cy="1505260"/>
            <a:chOff x="5534893" y="367262"/>
            <a:chExt cx="2020453" cy="1212272"/>
          </a:xfrm>
        </p:grpSpPr>
        <p:sp>
          <p:nvSpPr>
            <p:cNvPr id="9" name="Rounded Rectangle 9"/>
            <p:cNvSpPr/>
            <p:nvPr/>
          </p:nvSpPr>
          <p:spPr>
            <a:xfrm>
              <a:off x="5534893" y="367262"/>
              <a:ext cx="2020453" cy="121227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6"/>
            <p:cNvSpPr/>
            <p:nvPr/>
          </p:nvSpPr>
          <p:spPr>
            <a:xfrm>
              <a:off x="5570399" y="402768"/>
              <a:ext cx="1949441" cy="11412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900" dirty="0">
                  <a:solidFill>
                    <a:prstClr val="white"/>
                  </a:solidFill>
                  <a:latin typeface="Trebuchet MS" panose="020B0603020202020204"/>
                </a:rPr>
                <a:t>GAMUT Algorithm Results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1566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Motivation: Why Use JGAMUT?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76450"/>
            <a:ext cx="9613861" cy="3859739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Current approach for Adopted Levels, Gammas (A-L-G)</a:t>
            </a:r>
          </a:p>
          <a:p>
            <a:pPr lvl="1"/>
            <a:r>
              <a:rPr lang="en-CA" dirty="0" smtClean="0"/>
              <a:t>Manually average gamma-by-gamma for each level</a:t>
            </a:r>
          </a:p>
          <a:p>
            <a:pPr lvl="1"/>
            <a:r>
              <a:rPr lang="en-CA" dirty="0" smtClean="0"/>
              <a:t>Labour intensive, time consuming</a:t>
            </a:r>
          </a:p>
          <a:p>
            <a:pPr lvl="1"/>
            <a:r>
              <a:rPr lang="en-CA" dirty="0" smtClean="0"/>
              <a:t>No standardized procedure for handling systematic discrepancies</a:t>
            </a:r>
          </a:p>
          <a:p>
            <a:pPr marL="457200" lvl="1" indent="0">
              <a:buNone/>
            </a:pPr>
            <a:r>
              <a:rPr lang="en-CA" dirty="0"/>
              <a:t> </a:t>
            </a:r>
            <a:r>
              <a:rPr lang="en-CA" dirty="0" smtClean="0"/>
              <a:t>   between different datasets.</a:t>
            </a:r>
          </a:p>
          <a:p>
            <a:r>
              <a:rPr lang="en-CA" dirty="0" smtClean="0"/>
              <a:t>Using JGAMUT</a:t>
            </a:r>
          </a:p>
          <a:p>
            <a:pPr lvl="1"/>
            <a:r>
              <a:rPr lang="en-CA" dirty="0" smtClean="0"/>
              <a:t>Organizes ENSDF input into an easy to read format (intermediate tabular file)</a:t>
            </a:r>
          </a:p>
          <a:p>
            <a:pPr lvl="1"/>
            <a:r>
              <a:rPr lang="en-CA" dirty="0" smtClean="0"/>
              <a:t>Automates gamma-by-gamma averaging procedure</a:t>
            </a:r>
          </a:p>
          <a:p>
            <a:pPr lvl="1"/>
            <a:r>
              <a:rPr lang="en-CA" dirty="0" smtClean="0"/>
              <a:t>Provides additional routines to detect systematic (calibration) differences between measurements</a:t>
            </a:r>
          </a:p>
          <a:p>
            <a:pPr lvl="1"/>
            <a:r>
              <a:rPr lang="en-CA" dirty="0" smtClean="0"/>
              <a:t>By GAMUT approach, provides sophisticated statistical procedures than simple </a:t>
            </a:r>
            <a:r>
              <a:rPr lang="en-CA" dirty="0" smtClean="0"/>
              <a:t>averaging</a:t>
            </a:r>
          </a:p>
          <a:p>
            <a:pPr lvl="1"/>
            <a:r>
              <a:rPr lang="en-CA" dirty="0" smtClean="0"/>
              <a:t>This code will soon be released through </a:t>
            </a:r>
            <a:r>
              <a:rPr lang="en-CA" smtClean="0"/>
              <a:t>the IAEA-NDS for </a:t>
            </a:r>
            <a:r>
              <a:rPr lang="en-CA" dirty="0" smtClean="0"/>
              <a:t>testing.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2600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281920" cy="1450757"/>
          </a:xfrm>
        </p:spPr>
        <p:txBody>
          <a:bodyPr/>
          <a:lstStyle/>
          <a:p>
            <a:r>
              <a:rPr lang="en-CA" dirty="0" smtClean="0"/>
              <a:t>JGAMUT Algorithms: Parsing ENSDF Input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Input for JGAMUT is a text file containing ENSDF datasets used to make the adopted levels, gammas dataset</a:t>
            </a:r>
          </a:p>
          <a:p>
            <a:r>
              <a:rPr lang="en-CA" dirty="0" smtClean="0"/>
              <a:t>An important first step is for the code to determine which levels and gammas are the same between different datasets</a:t>
            </a:r>
          </a:p>
          <a:p>
            <a:r>
              <a:rPr lang="en-CA" dirty="0" smtClean="0"/>
              <a:t>Two or more (closely spaced) levels are considered different if they are from the same dataset (a single level cannot be observed more than once in an experiment)</a:t>
            </a:r>
          </a:p>
          <a:p>
            <a:r>
              <a:rPr lang="en-CA" dirty="0" smtClean="0"/>
              <a:t>Two levels are considered the same if:</a:t>
            </a:r>
          </a:p>
          <a:p>
            <a:pPr lvl="1"/>
            <a:r>
              <a:rPr lang="en-CA" dirty="0" smtClean="0"/>
              <a:t>Their energies and spins are identical (rarely occurs)</a:t>
            </a:r>
          </a:p>
          <a:p>
            <a:pPr lvl="1"/>
            <a:r>
              <a:rPr lang="en-CA" dirty="0" smtClean="0"/>
              <a:t>Their energies are within 3 </a:t>
            </a:r>
            <a:r>
              <a:rPr lang="en-CA" dirty="0" err="1" smtClean="0"/>
              <a:t>keV</a:t>
            </a:r>
            <a:r>
              <a:rPr lang="en-CA" dirty="0" smtClean="0"/>
              <a:t> and there is at least one gamma-ray in common (E</a:t>
            </a:r>
            <a:r>
              <a:rPr lang="el-GR" baseline="-25000" dirty="0" smtClean="0">
                <a:latin typeface="Calibri" panose="020F0502020204030204" pitchFamily="34" charset="0"/>
              </a:rPr>
              <a:t>γ</a:t>
            </a:r>
            <a:r>
              <a:rPr lang="en-CA" dirty="0" smtClean="0">
                <a:latin typeface="Calibri" panose="020F0502020204030204" pitchFamily="34" charset="0"/>
              </a:rPr>
              <a:t> within 3 </a:t>
            </a:r>
            <a:r>
              <a:rPr lang="en-CA" dirty="0" err="1" smtClean="0">
                <a:latin typeface="Calibri" panose="020F0502020204030204" pitchFamily="34" charset="0"/>
              </a:rPr>
              <a:t>keV</a:t>
            </a:r>
            <a:r>
              <a:rPr lang="en-CA" dirty="0" smtClean="0">
                <a:latin typeface="Calibri" panose="020F0502020204030204" pitchFamily="34" charset="0"/>
              </a:rPr>
              <a:t>; considers both in-coming and out-going gammas)</a:t>
            </a:r>
            <a:endParaRPr lang="en-CA" baseline="-25000" dirty="0" smtClean="0"/>
          </a:p>
        </p:txBody>
      </p:sp>
    </p:spTree>
    <p:extLst>
      <p:ext uri="{BB962C8B-B14F-4D97-AF65-F5344CB8AC3E}">
        <p14:creationId xmlns:p14="http://schemas.microsoft.com/office/powerpoint/2010/main" xmlns="" val="6710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188787" cy="1450757"/>
          </a:xfrm>
        </p:spPr>
        <p:txBody>
          <a:bodyPr/>
          <a:lstStyle/>
          <a:p>
            <a:r>
              <a:rPr lang="en-CA" dirty="0" smtClean="0"/>
              <a:t>JGAMUT Algorithms: Parsing ENSDF Input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Two gamma-rays are considered the same if they come from different datasets and have the same initial and final levels</a:t>
            </a:r>
          </a:p>
          <a:p>
            <a:r>
              <a:rPr lang="en-CA" dirty="0" smtClean="0"/>
              <a:t>Initial levels are determined from the ENSDF datasets</a:t>
            </a:r>
          </a:p>
          <a:p>
            <a:r>
              <a:rPr lang="en-CA" dirty="0" smtClean="0"/>
              <a:t>Final levels (unless specified by FL=) are assigned according to which level is closest in energy to (</a:t>
            </a:r>
            <a:r>
              <a:rPr lang="en-CA" dirty="0" err="1" smtClean="0"/>
              <a:t>E</a:t>
            </a:r>
            <a:r>
              <a:rPr lang="en-CA" baseline="-25000" dirty="0" err="1" smtClean="0"/>
              <a:t>i</a:t>
            </a:r>
            <a:r>
              <a:rPr lang="en-CA" dirty="0" smtClean="0"/>
              <a:t> – E</a:t>
            </a:r>
            <a:r>
              <a:rPr lang="el-GR" baseline="-25000" dirty="0" smtClean="0">
                <a:latin typeface="Calibri" panose="020F0502020204030204" pitchFamily="34" charset="0"/>
              </a:rPr>
              <a:t>γ</a:t>
            </a:r>
            <a:r>
              <a:rPr lang="en-CA" dirty="0" smtClean="0"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en-CA" dirty="0" smtClean="0">
                <a:latin typeface="Calibri" panose="020F0502020204030204" pitchFamily="34" charset="0"/>
              </a:rPr>
              <a:t>If difference exceeds 50 </a:t>
            </a:r>
            <a:r>
              <a:rPr lang="en-CA" dirty="0" err="1" smtClean="0">
                <a:latin typeface="Calibri" panose="020F0502020204030204" pitchFamily="34" charset="0"/>
              </a:rPr>
              <a:t>keV</a:t>
            </a:r>
            <a:r>
              <a:rPr lang="en-CA" dirty="0" smtClean="0">
                <a:latin typeface="Calibri" panose="020F0502020204030204" pitchFamily="34" charset="0"/>
              </a:rPr>
              <a:t> a warning is given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66387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146453" cy="1450757"/>
          </a:xfrm>
        </p:spPr>
        <p:txBody>
          <a:bodyPr/>
          <a:lstStyle/>
          <a:p>
            <a:r>
              <a:rPr lang="en-CA" dirty="0" smtClean="0"/>
              <a:t>JGAMUT Algorithms: Parsing ENSDF Input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Known issue: tends to produce superfluous levels due to failed matching</a:t>
            </a:r>
          </a:p>
          <a:p>
            <a:r>
              <a:rPr lang="en-CA" dirty="0" smtClean="0"/>
              <a:t>Options to mitigate the issue:</a:t>
            </a:r>
          </a:p>
          <a:p>
            <a:pPr lvl="1"/>
            <a:r>
              <a:rPr lang="en-CA" dirty="0" smtClean="0"/>
              <a:t>Merge levels with in-coming gammas, but no out-going gammas with near-by levels (since the improperly matched levels often have this property)</a:t>
            </a:r>
          </a:p>
          <a:p>
            <a:pPr lvl="1"/>
            <a:r>
              <a:rPr lang="en-CA" dirty="0" smtClean="0"/>
              <a:t>Only include levels which appear in a given ALG dataset (useful if a nucleus is being updated in ENSDF, but no new levels are being added)</a:t>
            </a:r>
          </a:p>
          <a:p>
            <a:r>
              <a:rPr lang="en-CA" dirty="0" smtClean="0"/>
              <a:t>The evaluator must always check the “intermediate file” to ensure level and gamma matching has been done correctly</a:t>
            </a:r>
          </a:p>
          <a:p>
            <a:r>
              <a:rPr lang="en-CA" dirty="0" smtClean="0"/>
              <a:t>Must also verify each gamma measurement is independent</a:t>
            </a:r>
          </a:p>
        </p:txBody>
      </p:sp>
    </p:spTree>
    <p:extLst>
      <p:ext uri="{BB962C8B-B14F-4D97-AF65-F5344CB8AC3E}">
        <p14:creationId xmlns:p14="http://schemas.microsoft.com/office/powerpoint/2010/main" xmlns="" val="231766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JGAMUT Algorithms: Gamma-By-Gamma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All measurements for each gamma-ray energy and intensity are averaged separately</a:t>
            </a:r>
          </a:p>
          <a:p>
            <a:r>
              <a:rPr lang="en-CA" dirty="0" smtClean="0"/>
              <a:t>Averaging is done as follows:</a:t>
            </a:r>
          </a:p>
          <a:p>
            <a:pPr lvl="1"/>
            <a:r>
              <a:rPr lang="en-CA" dirty="0" smtClean="0"/>
              <a:t>Weighted average is adopted unless </a:t>
            </a:r>
            <a:r>
              <a:rPr lang="el-GR" dirty="0" smtClean="0">
                <a:latin typeface="Calibri" panose="020F0502020204030204" pitchFamily="34" charset="0"/>
              </a:rPr>
              <a:t>χ</a:t>
            </a:r>
            <a:r>
              <a:rPr lang="en-CA" baseline="30000" dirty="0" smtClean="0">
                <a:latin typeface="Calibri" panose="020F0502020204030204" pitchFamily="34" charset="0"/>
              </a:rPr>
              <a:t>2</a:t>
            </a:r>
            <a:r>
              <a:rPr lang="en-CA" dirty="0" smtClean="0">
                <a:latin typeface="Calibri" panose="020F0502020204030204" pitchFamily="34" charset="0"/>
              </a:rPr>
              <a:t> &gt; </a:t>
            </a:r>
            <a:r>
              <a:rPr lang="el-GR" dirty="0" smtClean="0">
                <a:latin typeface="Calibri" panose="020F0502020204030204" pitchFamily="34" charset="0"/>
              </a:rPr>
              <a:t>χ</a:t>
            </a:r>
            <a:r>
              <a:rPr lang="en-CA" baseline="30000" dirty="0" smtClean="0">
                <a:latin typeface="Calibri" panose="020F0502020204030204" pitchFamily="34" charset="0"/>
              </a:rPr>
              <a:t>2</a:t>
            </a:r>
            <a:r>
              <a:rPr lang="en-CA" baseline="-25000" dirty="0" smtClean="0">
                <a:latin typeface="Calibri" panose="020F0502020204030204" pitchFamily="34" charset="0"/>
              </a:rPr>
              <a:t>crit</a:t>
            </a:r>
            <a:r>
              <a:rPr lang="en-CA" dirty="0" smtClean="0">
                <a:latin typeface="Calibri" panose="020F0502020204030204" pitchFamily="34" charset="0"/>
              </a:rPr>
              <a:t> (at 99% confidence), then</a:t>
            </a:r>
          </a:p>
          <a:p>
            <a:pPr lvl="1"/>
            <a:r>
              <a:rPr lang="en-CA" dirty="0" smtClean="0">
                <a:latin typeface="Calibri" panose="020F0502020204030204" pitchFamily="34" charset="0"/>
              </a:rPr>
              <a:t>Normalized Residual Method (NRM) is adopted unless </a:t>
            </a:r>
            <a:r>
              <a:rPr lang="el-GR" dirty="0" smtClean="0">
                <a:latin typeface="Calibri" panose="020F0502020204030204" pitchFamily="34" charset="0"/>
              </a:rPr>
              <a:t>χ</a:t>
            </a:r>
            <a:r>
              <a:rPr lang="en-CA" baseline="30000" dirty="0" smtClean="0">
                <a:latin typeface="Calibri" panose="020F0502020204030204" pitchFamily="34" charset="0"/>
              </a:rPr>
              <a:t>2</a:t>
            </a:r>
            <a:r>
              <a:rPr lang="en-CA" dirty="0" smtClean="0">
                <a:latin typeface="Calibri" panose="020F0502020204030204" pitchFamily="34" charset="0"/>
              </a:rPr>
              <a:t> &gt; </a:t>
            </a:r>
            <a:r>
              <a:rPr lang="el-GR" dirty="0" smtClean="0">
                <a:latin typeface="Calibri" panose="020F0502020204030204" pitchFamily="34" charset="0"/>
              </a:rPr>
              <a:t>χ</a:t>
            </a:r>
            <a:r>
              <a:rPr lang="en-CA" baseline="30000" dirty="0" smtClean="0">
                <a:latin typeface="Calibri" panose="020F0502020204030204" pitchFamily="34" charset="0"/>
              </a:rPr>
              <a:t>2</a:t>
            </a:r>
            <a:r>
              <a:rPr lang="en-CA" baseline="-25000" dirty="0" smtClean="0">
                <a:latin typeface="Calibri" panose="020F0502020204030204" pitchFamily="34" charset="0"/>
              </a:rPr>
              <a:t>crit</a:t>
            </a:r>
            <a:r>
              <a:rPr lang="en-CA" dirty="0" smtClean="0">
                <a:latin typeface="Calibri" panose="020F0502020204030204" pitchFamily="34" charset="0"/>
              </a:rPr>
              <a:t> (at 99% confidence), then</a:t>
            </a:r>
          </a:p>
          <a:p>
            <a:pPr lvl="1"/>
            <a:r>
              <a:rPr lang="en-CA" dirty="0" smtClean="0"/>
              <a:t>Unweighted average is adopted</a:t>
            </a:r>
          </a:p>
          <a:p>
            <a:r>
              <a:rPr lang="en-CA" dirty="0" smtClean="0"/>
              <a:t>User is informed if NRM or unweighted average is used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75895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8" y="286603"/>
            <a:ext cx="10891521" cy="1450757"/>
          </a:xfrm>
        </p:spPr>
        <p:txBody>
          <a:bodyPr/>
          <a:lstStyle/>
          <a:p>
            <a:r>
              <a:rPr lang="en-CA" dirty="0" smtClean="0"/>
              <a:t>JGAMUT Algorithms: Linear Systematic Shifts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CA" dirty="0" smtClean="0"/>
                  <a:t>Sometimes different experiments have systematic energy discrepancies due to calibration differences</a:t>
                </a:r>
              </a:p>
              <a:p>
                <a:r>
                  <a:rPr lang="en-CA" dirty="0" smtClean="0"/>
                  <a:t>The evaluator can choose a particular experiment to be the “standard” and look for linear systematic differences between the standard and the other measurements</a:t>
                </a:r>
              </a:p>
              <a:p>
                <a:r>
                  <a:rPr lang="en-CA" dirty="0" smtClean="0"/>
                  <a:t>The linear energy shifts in gamma-ray energies are defined by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sup>
                          </m:sSub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d>
                            <m:d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CA" dirty="0"/>
              </a:p>
              <a:p>
                <a:r>
                  <a:rPr lang="en-CA" dirty="0" smtClean="0"/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d>
                          <m:dPr>
                            <m:ctrlPr>
                              <a:rPr lang="en-CA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sup>
                    </m:sSubSup>
                  </m:oMath>
                </a14:m>
                <a:r>
                  <a:rPr lang="en-CA" dirty="0" smtClean="0"/>
                  <a:t> is the measurement of the </a:t>
                </a:r>
                <a:r>
                  <a:rPr lang="en-CA" i="1" dirty="0" err="1" smtClean="0"/>
                  <a:t>i-</a:t>
                </a:r>
                <a:r>
                  <a:rPr lang="en-CA" dirty="0" err="1" smtClean="0"/>
                  <a:t>th</a:t>
                </a:r>
                <a:r>
                  <a:rPr lang="en-CA" dirty="0" smtClean="0"/>
                  <a:t> gamma-ray energy in the standard dataset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CA" dirty="0" smtClean="0"/>
                  <a:t> is the measurement in the </a:t>
                </a:r>
                <a:r>
                  <a:rPr lang="en-CA" i="1" dirty="0" smtClean="0"/>
                  <a:t>j</a:t>
                </a:r>
                <a:r>
                  <a:rPr lang="en-CA" dirty="0" smtClean="0"/>
                  <a:t>-</a:t>
                </a:r>
                <a:r>
                  <a:rPr lang="en-CA" dirty="0" err="1" smtClean="0"/>
                  <a:t>th</a:t>
                </a:r>
                <a:r>
                  <a:rPr lang="en-CA" dirty="0" smtClean="0"/>
                  <a:t> dataset</a:t>
                </a:r>
                <a:endParaRPr lang="en-C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761" t="-2030" r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387667" y="3750733"/>
            <a:ext cx="601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xmlns="" val="258815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561320" cy="1450757"/>
          </a:xfrm>
        </p:spPr>
        <p:txBody>
          <a:bodyPr/>
          <a:lstStyle/>
          <a:p>
            <a:r>
              <a:rPr lang="en-CA" dirty="0" smtClean="0"/>
              <a:t>JGAMUT Algorithms: GAMUT E</a:t>
            </a:r>
            <a:r>
              <a:rPr lang="el-GR" baseline="-25000" dirty="0" smtClean="0">
                <a:latin typeface="Calibri" panose="020F0502020204030204" pitchFamily="34" charset="0"/>
              </a:rPr>
              <a:t>γ</a:t>
            </a:r>
            <a:r>
              <a:rPr lang="en-CA" dirty="0" smtClean="0"/>
              <a:t> Algorithm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Level scheme fitting approach with optional constant systematic shifts formulated by R.B. Firestone (LBNL) [LBL-26024 (1991)]</a:t>
                </a:r>
              </a:p>
              <a:p>
                <a:r>
                  <a:rPr lang="en-CA" dirty="0" smtClean="0"/>
                  <a:t>Relate gamma-ray energies to level energies according to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d>
                            <m:d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</m:sup>
                      </m:sSubSup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CA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CA" dirty="0"/>
              </a:p>
              <a:p>
                <a:r>
                  <a:rPr lang="en-CA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CA" dirty="0" smtClean="0"/>
                  <a:t> is the </a:t>
                </a:r>
                <a:r>
                  <a:rPr lang="en-CA" i="1" dirty="0" smtClean="0"/>
                  <a:t>k</a:t>
                </a:r>
                <a:r>
                  <a:rPr lang="en-CA" dirty="0" smtClean="0"/>
                  <a:t>th level energy,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CA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CA" dirty="0" smtClean="0"/>
                  <a:t> is the constant systematic shift for the </a:t>
                </a:r>
                <a:r>
                  <a:rPr lang="en-CA" i="1" dirty="0" err="1" smtClean="0"/>
                  <a:t>j</a:t>
                </a:r>
                <a:r>
                  <a:rPr lang="en-CA" dirty="0" err="1" smtClean="0"/>
                  <a:t>th</a:t>
                </a:r>
                <a:r>
                  <a:rPr lang="en-CA" dirty="0" smtClean="0"/>
                  <a:t> experiment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𝑖𝑘</m:t>
                        </m:r>
                      </m:sub>
                    </m:sSub>
                  </m:oMath>
                </a14:m>
                <a:r>
                  <a:rPr lang="en-CA" dirty="0" smtClean="0"/>
                  <a:t>is the placement of the </a:t>
                </a:r>
                <a:r>
                  <a:rPr lang="en-CA" i="1" dirty="0" err="1" smtClean="0"/>
                  <a:t>i</a:t>
                </a:r>
                <a:r>
                  <a:rPr lang="en-CA" dirty="0" err="1" smtClean="0"/>
                  <a:t>th</a:t>
                </a:r>
                <a:r>
                  <a:rPr lang="en-CA" dirty="0" smtClean="0"/>
                  <a:t> gamma with respect to the kth level (+1 or -1 if de-populating or populating, 0 otherwise)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212" t="-5152" r="-169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302999" y="3200401"/>
            <a:ext cx="601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CA" dirty="0"/>
              <a:t>(5)</a:t>
            </a:r>
          </a:p>
        </p:txBody>
      </p:sp>
    </p:spTree>
    <p:extLst>
      <p:ext uri="{BB962C8B-B14F-4D97-AF65-F5344CB8AC3E}">
        <p14:creationId xmlns:p14="http://schemas.microsoft.com/office/powerpoint/2010/main" xmlns="" val="87522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273453" cy="1450757"/>
          </a:xfrm>
        </p:spPr>
        <p:txBody>
          <a:bodyPr/>
          <a:lstStyle/>
          <a:p>
            <a:r>
              <a:rPr lang="en-CA" dirty="0" smtClean="0"/>
              <a:t>JGAMUT Algorithms: GAMUT I</a:t>
            </a:r>
            <a:r>
              <a:rPr lang="el-GR" baseline="-25000" dirty="0" smtClean="0">
                <a:latin typeface="Calibri" panose="020F0502020204030204" pitchFamily="34" charset="0"/>
              </a:rPr>
              <a:t>γ</a:t>
            </a:r>
            <a:r>
              <a:rPr lang="en-CA" dirty="0" smtClean="0"/>
              <a:t> Algorithm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CA" dirty="0" smtClean="0"/>
                  <a:t>Global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dirty="0" smtClean="0"/>
                  <a:t> minimization procedure by </a:t>
                </a:r>
                <a:r>
                  <a:rPr lang="en-CA" dirty="0" err="1" smtClean="0"/>
                  <a:t>Tepel</a:t>
                </a:r>
                <a:r>
                  <a:rPr lang="en-CA" dirty="0" smtClean="0"/>
                  <a:t> and </a:t>
                </a:r>
                <a:r>
                  <a:rPr lang="en-CA" dirty="0" err="1" smtClean="0"/>
                  <a:t>Lederer</a:t>
                </a:r>
                <a:r>
                  <a:rPr lang="en-CA" dirty="0"/>
                  <a:t> [IAEA report INDC(NDS)-</a:t>
                </a:r>
                <a:r>
                  <a:rPr lang="en-CA" dirty="0" smtClean="0"/>
                  <a:t>115/NE (1980)]</a:t>
                </a:r>
              </a:p>
              <a:p>
                <a:r>
                  <a:rPr lang="en-CA" dirty="0" smtClean="0"/>
                  <a:t>Assumes linear relation between intensity scales of different experiments,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sSub>
                      <m:sSub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CA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acc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 smtClean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CA" dirty="0" smtClean="0"/>
                  <a:t> is the intensity of the </a:t>
                </a:r>
                <a:r>
                  <a:rPr lang="en-CA" i="1" dirty="0" err="1" smtClean="0"/>
                  <a:t>i</a:t>
                </a:r>
                <a:r>
                  <a:rPr lang="en-CA" dirty="0" err="1" smtClean="0"/>
                  <a:t>th</a:t>
                </a:r>
                <a:r>
                  <a:rPr lang="en-CA" dirty="0" smtClean="0"/>
                  <a:t> gamma-ray measured by the </a:t>
                </a:r>
                <a:r>
                  <a:rPr lang="en-CA" i="1" dirty="0" err="1" smtClean="0"/>
                  <a:t>j</a:t>
                </a:r>
                <a:r>
                  <a:rPr lang="en-CA" dirty="0" err="1" smtClean="0"/>
                  <a:t>th</a:t>
                </a:r>
                <a:r>
                  <a:rPr lang="en-CA" dirty="0" smtClean="0"/>
                  <a:t> experiment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CA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acc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 smtClean="0"/>
                  <a:t> is the intensity of the </a:t>
                </a:r>
                <a:r>
                  <a:rPr lang="en-CA" i="1" dirty="0" err="1" smtClean="0"/>
                  <a:t>i</a:t>
                </a:r>
                <a:r>
                  <a:rPr lang="en-CA" dirty="0" err="1" smtClean="0"/>
                  <a:t>th</a:t>
                </a:r>
                <a:r>
                  <a:rPr lang="en-CA" dirty="0" smtClean="0"/>
                  <a:t> gamma-ray on the common scale</a:t>
                </a:r>
              </a:p>
              <a:p>
                <a:r>
                  <a:rPr lang="en-CA" dirty="0" smtClean="0"/>
                  <a:t>Factors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CA" dirty="0" smtClean="0"/>
                  <a:t> are determined by minimizing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CA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CA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CA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CA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𝐼</m:t>
                                              </m:r>
                                            </m:e>
                                            <m:sub>
                                              <m:r>
                                                <a:rPr lang="en-CA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CA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CA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𝛼</m:t>
                                              </m:r>
                                            </m:e>
                                            <m:sub>
                                              <m:r>
                                                <a:rPr lang="en-CA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  <m:r>
                                            <a:rPr lang="en-CA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CA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en-CA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CA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𝐼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CA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CA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CA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CA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CA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CA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𝛼</m:t>
                                              </m:r>
                                            </m:e>
                                            <m:sub>
                                              <m:r>
                                                <a:rPr lang="en-CA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CA" b="0" i="0" smtClean="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CA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CA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𝐼</m:t>
                                              </m:r>
                                            </m:e>
                                            <m:sub>
                                              <m:r>
                                                <a:rPr lang="en-CA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CA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en-CA" b="0" dirty="0" smtClean="0"/>
              </a:p>
              <a:p>
                <a:endParaRPr lang="en-C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888" t="-3384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57518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1343</TotalTime>
  <Words>551</Words>
  <Application>Microsoft Office PowerPoint</Application>
  <PresentationFormat>Custom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Berlin</vt:lpstr>
      <vt:lpstr>New JGAMUT code</vt:lpstr>
      <vt:lpstr>Motivation: Why Use JGAMUT?</vt:lpstr>
      <vt:lpstr>JGAMUT Algorithms: Parsing ENSDF Input</vt:lpstr>
      <vt:lpstr>JGAMUT Algorithms: Parsing ENSDF Input</vt:lpstr>
      <vt:lpstr>JGAMUT Algorithms: Parsing ENSDF Input</vt:lpstr>
      <vt:lpstr>JGAMUT Algorithms: Gamma-By-Gamma</vt:lpstr>
      <vt:lpstr>JGAMUT Algorithms: Linear Systematic Shifts</vt:lpstr>
      <vt:lpstr>JGAMUT Algorithms: GAMUT Eγ Algorithm</vt:lpstr>
      <vt:lpstr>JGAMUT Algorithms: GAMUT Iγ Algorithm</vt:lpstr>
      <vt:lpstr>JGAMUT: Adopted Levels and Gammas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Averaging Methods for Experimental Measurements</dc:title>
  <dc:creator>Michael Birch</dc:creator>
  <cp:lastModifiedBy>Owner</cp:lastModifiedBy>
  <cp:revision>180</cp:revision>
  <dcterms:created xsi:type="dcterms:W3CDTF">2016-08-03T17:13:53Z</dcterms:created>
  <dcterms:modified xsi:type="dcterms:W3CDTF">2017-07-03T01:03:35Z</dcterms:modified>
</cp:coreProperties>
</file>