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6" r:id="rId1"/>
  </p:sldMasterIdLst>
  <p:notesMasterIdLst>
    <p:notesMasterId r:id="rId22"/>
  </p:notesMasterIdLst>
  <p:handoutMasterIdLst>
    <p:handoutMasterId r:id="rId23"/>
  </p:handoutMasterIdLst>
  <p:sldIdLst>
    <p:sldId id="259" r:id="rId2"/>
    <p:sldId id="446" r:id="rId3"/>
    <p:sldId id="447" r:id="rId4"/>
    <p:sldId id="433" r:id="rId5"/>
    <p:sldId id="434" r:id="rId6"/>
    <p:sldId id="445" r:id="rId7"/>
    <p:sldId id="448" r:id="rId8"/>
    <p:sldId id="449" r:id="rId9"/>
    <p:sldId id="458" r:id="rId10"/>
    <p:sldId id="452" r:id="rId11"/>
    <p:sldId id="450" r:id="rId12"/>
    <p:sldId id="443" r:id="rId13"/>
    <p:sldId id="453" r:id="rId14"/>
    <p:sldId id="454" r:id="rId15"/>
    <p:sldId id="439" r:id="rId16"/>
    <p:sldId id="455" r:id="rId17"/>
    <p:sldId id="456" r:id="rId18"/>
    <p:sldId id="457" r:id="rId19"/>
    <p:sldId id="440" r:id="rId20"/>
    <p:sldId id="444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B9B8"/>
    <a:srgbClr val="FFFF66"/>
    <a:srgbClr val="C3D69B"/>
    <a:srgbClr val="D99694"/>
    <a:srgbClr val="4F81BD"/>
    <a:srgbClr val="FF3399"/>
    <a:srgbClr val="376092"/>
    <a:srgbClr val="008000"/>
    <a:srgbClr val="275F2C"/>
    <a:srgbClr val="34D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2934" y="-10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EEC9A3B-E627-4F38-A691-992A74549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40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5723645-B59A-4A9A-8751-5F86E19D8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14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r>
              <a:rPr lang="en-US" sz="1200" smtClean="0"/>
              <a:t>Go to ”Insert (View) | Header and Footer" to add your organization, sponsor, meeting name here; then, click "Apply to All"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fld id="{963BB3DE-D5C9-48B5-AE65-03861921ACEB}" type="slidenum">
              <a:rPr lang="en-US" sz="1200" smtClean="0"/>
              <a:pPr/>
              <a:t>1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8DC87-8C06-421A-9339-D8FB9CC2A4B3}" type="datetimeFigureOut">
              <a:rPr lang="en-US"/>
              <a:pPr>
                <a:defRPr/>
              </a:pPr>
              <a:t>5/25/2017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81B28-501A-43D1-A911-2786B9868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1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5C9B8-3C53-4B8E-AF69-55858EC7F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9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DE730-29B3-4110-ADB6-52535C6C9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88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948201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1D7A3-A980-456F-82CF-A8C49BCB2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7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549DD-064C-47A9-808E-E5A6669D4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3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853DC-E54A-470F-B6EC-547CEF57C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76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FF35B-F31C-46C7-8BEC-BB0515A66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4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36F40-8B98-4977-8CAF-407F4B5DB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3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E9A47-77A7-432F-A80A-87F453C95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FE25C-A1E4-4488-968A-CE2BE0A63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5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5E528-334F-4883-9914-D1E55CC66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D13922-E4E8-40EE-914E-36D999D94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8" descr="REVBG_Slide4_Blu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6"/>
          <p:cNvSpPr>
            <a:spLocks noGrp="1"/>
          </p:cNvSpPr>
          <p:nvPr>
            <p:ph type="ctrTitle"/>
          </p:nvPr>
        </p:nvSpPr>
        <p:spPr>
          <a:xfrm>
            <a:off x="264772" y="1394061"/>
            <a:ext cx="8414772" cy="8636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chemeClr val="bg1"/>
                </a:solidFill>
              </a:rPr>
              <a:t>Policies Discussion Topics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8" y="1110569"/>
            <a:ext cx="8765310" cy="407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46949" y="-83401"/>
            <a:ext cx="9392552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400" dirty="0" smtClean="0">
                <a:solidFill>
                  <a:schemeClr val="tx2"/>
                </a:solidFill>
                <a:latin typeface="+mj-lt"/>
              </a:rPr>
              <a:t>Incorporating %</a:t>
            </a:r>
            <a:r>
              <a:rPr lang="el-GR" sz="4400" dirty="0" smtClean="0">
                <a:solidFill>
                  <a:schemeClr val="tx2"/>
                </a:solidFill>
                <a:latin typeface="Calibri"/>
              </a:rPr>
              <a:t>β</a:t>
            </a:r>
            <a:r>
              <a:rPr lang="en-US" sz="4400" dirty="0" smtClean="0">
                <a:solidFill>
                  <a:schemeClr val="tx2"/>
                </a:solidFill>
                <a:latin typeface="Calibri"/>
              </a:rPr>
              <a:t>-n into decay datasets</a:t>
            </a:r>
            <a:endParaRPr lang="en-US" sz="4400" dirty="0" smtClean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08858" y="685858"/>
            <a:ext cx="871582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46949" y="-83401"/>
            <a:ext cx="9392552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400" dirty="0" smtClean="0">
                <a:solidFill>
                  <a:schemeClr val="tx2"/>
                </a:solidFill>
                <a:latin typeface="+mj-lt"/>
              </a:rPr>
              <a:t>Incorporating %</a:t>
            </a:r>
            <a:r>
              <a:rPr lang="el-GR" sz="4400" dirty="0" smtClean="0">
                <a:solidFill>
                  <a:schemeClr val="tx2"/>
                </a:solidFill>
                <a:latin typeface="Calibri"/>
              </a:rPr>
              <a:t>β</a:t>
            </a:r>
            <a:r>
              <a:rPr lang="en-US" sz="4400" dirty="0" smtClean="0">
                <a:solidFill>
                  <a:schemeClr val="tx2"/>
                </a:solidFill>
                <a:latin typeface="Calibri"/>
              </a:rPr>
              <a:t>-n into decay datasets</a:t>
            </a:r>
            <a:endParaRPr lang="en-US" sz="4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2"/>
          <a:stretch/>
        </p:blipFill>
        <p:spPr bwMode="auto">
          <a:xfrm>
            <a:off x="290285" y="2400659"/>
            <a:ext cx="8476343" cy="304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08858" y="685858"/>
            <a:ext cx="871582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146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4379" y="-10831"/>
            <a:ext cx="894261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Presentation of High-spin Data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8858" y="743914"/>
            <a:ext cx="77433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32230" y="1132114"/>
            <a:ext cx="8636004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Jpi</a:t>
            </a:r>
            <a:r>
              <a:rPr lang="en-US" dirty="0" smtClean="0"/>
              <a:t> values in datasets should be as given by authors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Comment on discrepancies with Adopte</a:t>
            </a:r>
            <a:r>
              <a:rPr lang="en-US" dirty="0" smtClean="0"/>
              <a:t>d Levels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Multipolarities</a:t>
            </a:r>
            <a:r>
              <a:rPr lang="en-US" dirty="0" smtClean="0"/>
              <a:t> should be backed by experimental evidence in datasets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Author’s and evaluators physics arguments are implemented in the Adopted Levels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If author’s give support, but don’t assign </a:t>
            </a:r>
            <a:r>
              <a:rPr lang="en-US" dirty="0" err="1" smtClean="0"/>
              <a:t>mults</a:t>
            </a:r>
            <a:r>
              <a:rPr lang="en-US" dirty="0" smtClean="0"/>
              <a:t>, evaluators can do so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DO NOT copy XUNDL </a:t>
            </a:r>
            <a:r>
              <a:rPr lang="en-US" dirty="0" err="1" smtClean="0"/>
              <a:t>multipolarities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0397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4379" y="-10831"/>
            <a:ext cx="894261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Presentation of High-spin Data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8858" y="743914"/>
            <a:ext cx="77433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32232" y="1204686"/>
            <a:ext cx="86360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Evaluators should put</a:t>
            </a:r>
            <a:r>
              <a:rPr lang="en-US" dirty="0" smtClean="0"/>
              <a:t> </a:t>
            </a:r>
            <a:r>
              <a:rPr lang="en-US" dirty="0" smtClean="0"/>
              <a:t>A2,A4 and DCO in 2G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DCO’s </a:t>
            </a:r>
            <a:r>
              <a:rPr lang="en-US" dirty="0" smtClean="0"/>
              <a:t> and POL should </a:t>
            </a:r>
            <a:r>
              <a:rPr lang="en-US" dirty="0" smtClean="0"/>
              <a:t>come with an explanation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Addition of POL in 2G record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1543" y="3556000"/>
            <a:ext cx="87521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Action on NNDC to have FMTCHK recognize POL</a:t>
            </a:r>
          </a:p>
          <a:p>
            <a:r>
              <a:rPr lang="en-US" dirty="0" smtClean="0"/>
              <a:t>Action on NNDC and McMaster to provide listing of quantities which can be included in 2G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552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8" y="-83401"/>
            <a:ext cx="9116781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Standardizing Configurations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8858" y="685858"/>
            <a:ext cx="707571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35000" y="2235202"/>
            <a:ext cx="68797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dirty="0"/>
              <a:t>configuration=((|n 1/2[521])(|n 1/2[521]))</a:t>
            </a:r>
          </a:p>
          <a:p>
            <a:r>
              <a:rPr lang="en-US" dirty="0" smtClean="0"/>
              <a:t>- </a:t>
            </a:r>
            <a:r>
              <a:rPr lang="en-US" dirty="0">
                <a:solidFill>
                  <a:srgbClr val="FF0000"/>
                </a:solidFill>
              </a:rPr>
              <a:t>configuration=|n1/2[521]~#|p9/2[514]</a:t>
            </a:r>
          </a:p>
          <a:p>
            <a:r>
              <a:rPr lang="en-US" dirty="0" smtClean="0"/>
              <a:t>- </a:t>
            </a:r>
            <a:r>
              <a:rPr lang="en-US" dirty="0"/>
              <a:t>CONF=NU{+2}(1/2[521],7/2[633])  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8858" y="928914"/>
            <a:ext cx="7932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can find configuration written in many ways</a:t>
            </a:r>
          </a:p>
          <a:p>
            <a:r>
              <a:rPr lang="en-US" dirty="0" smtClean="0"/>
              <a:t>(examples below from Tibor)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788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88893" y="-83401"/>
            <a:ext cx="894261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Expanding beyond BAND(A)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08858" y="700372"/>
            <a:ext cx="717731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08000" y="1030514"/>
            <a:ext cx="71265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75" y="1030514"/>
            <a:ext cx="3356799" cy="560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97514" y="1210116"/>
            <a:ext cx="59000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Propose in addition to BAND(A)$</a:t>
            </a:r>
          </a:p>
          <a:p>
            <a:endParaRPr lang="en-US" dirty="0"/>
          </a:p>
          <a:p>
            <a:r>
              <a:rPr lang="en-US" dirty="0" smtClean="0"/>
              <a:t>We implement</a:t>
            </a:r>
          </a:p>
          <a:p>
            <a:endParaRPr lang="en-US" dirty="0"/>
          </a:p>
          <a:p>
            <a:r>
              <a:rPr lang="en-US" dirty="0" smtClean="0"/>
              <a:t>SEQ(A)$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762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858" y="1905788"/>
            <a:ext cx="904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Quote what was actually measured in an experiment and not what the author quotes, </a:t>
            </a:r>
            <a:r>
              <a:rPr lang="en-US" dirty="0" smtClean="0">
                <a:latin typeface="+mn-lt"/>
              </a:rPr>
              <a:t>in cases </a:t>
            </a:r>
            <a:r>
              <a:rPr lang="en-US" dirty="0">
                <a:latin typeface="+mn-lt"/>
              </a:rPr>
              <a:t>where these are different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218" y="-83401"/>
            <a:ext cx="9116781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Energies in  </a:t>
            </a:r>
            <a:r>
              <a:rPr lang="el-GR" sz="4800" dirty="0" smtClean="0">
                <a:solidFill>
                  <a:schemeClr val="tx2"/>
                </a:solidFill>
                <a:latin typeface="Calibri"/>
              </a:rPr>
              <a:t>β</a:t>
            </a:r>
            <a:r>
              <a:rPr lang="en-US" sz="4800" dirty="0" smtClean="0">
                <a:solidFill>
                  <a:schemeClr val="tx2"/>
                </a:solidFill>
                <a:latin typeface="Calibri"/>
              </a:rPr>
              <a:t>-delayed proton decay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08858" y="747596"/>
            <a:ext cx="8556171" cy="2534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8858" y="1045029"/>
            <a:ext cx="7670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From the guidelines: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539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0075" y="177856"/>
            <a:ext cx="7433125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dirty="0" smtClean="0">
                <a:solidFill>
                  <a:schemeClr val="tx2"/>
                </a:solidFill>
                <a:latin typeface="+mj-lt"/>
              </a:rPr>
              <a:t>Can we agree to phase out Capital C comments?</a:t>
            </a:r>
            <a:endParaRPr lang="en-US" sz="44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68516" y="1649752"/>
            <a:ext cx="549365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127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075" y="177856"/>
            <a:ext cx="7433125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dirty="0" smtClean="0">
                <a:solidFill>
                  <a:schemeClr val="tx2"/>
                </a:solidFill>
                <a:latin typeface="+mj-lt"/>
              </a:rPr>
              <a:t>Deformed Nuclei</a:t>
            </a:r>
            <a:endParaRPr lang="en-US" sz="44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90075" y="942420"/>
            <a:ext cx="549365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242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622" y="-83401"/>
            <a:ext cx="8652322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 smtClean="0">
                <a:solidFill>
                  <a:schemeClr val="tx2"/>
                </a:solidFill>
                <a:latin typeface="+mj-lt"/>
              </a:rPr>
              <a:t>Consistency between Adopted Level and Decay Parent records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0038"/>
            <a:ext cx="8957567" cy="290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0" y="3739185"/>
            <a:ext cx="7886472" cy="293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491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2762"/>
            <a:ext cx="9093167" cy="43022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72465" y="1707373"/>
            <a:ext cx="3048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What are these</a:t>
            </a:r>
            <a:r>
              <a:rPr lang="en-US" sz="20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a</a:t>
            </a:r>
            <a:r>
              <a:rPr lang="en-US" sz="2000" b="1" dirty="0" smtClean="0">
                <a:solidFill>
                  <a:srgbClr val="FF0000"/>
                </a:solidFill>
                <a:cs typeface="Symbol" charset="2"/>
              </a:rPr>
              <a:t>?  </a:t>
            </a:r>
            <a:r>
              <a:rPr lang="en-US" sz="2000" b="1" dirty="0" smtClean="0">
                <a:solidFill>
                  <a:srgbClr val="FF0000"/>
                </a:solidFill>
              </a:rPr>
              <a:t>Very confusing – poll (??)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240030" y="2061316"/>
            <a:ext cx="603866" cy="1008895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04512" y="1907427"/>
            <a:ext cx="20455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6600"/>
                </a:solidFill>
              </a:rPr>
              <a:t>Alpha</a:t>
            </a:r>
            <a:endParaRPr lang="en-US" sz="6000" b="1" dirty="0">
              <a:solidFill>
                <a:srgbClr val="FF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0741" y="2415259"/>
            <a:ext cx="235190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b="1" dirty="0" smtClean="0">
                <a:solidFill>
                  <a:srgbClr val="FF0000"/>
                </a:solidFill>
              </a:rPr>
              <a:t>Answer:  </a:t>
            </a:r>
            <a:r>
              <a:rPr lang="en-US" sz="2000" b="1" dirty="0">
                <a:solidFill>
                  <a:srgbClr val="FF0000"/>
                </a:solidFill>
              </a:rPr>
              <a:t>theoretical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219" y="-83401"/>
            <a:ext cx="894261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Footnote on alpha from </a:t>
            </a:r>
            <a:r>
              <a:rPr lang="en-US" sz="4800" dirty="0" err="1" smtClean="0">
                <a:solidFill>
                  <a:schemeClr val="tx2"/>
                </a:solidFill>
                <a:latin typeface="+mj-lt"/>
              </a:rPr>
              <a:t>BrICC</a:t>
            </a:r>
            <a:endParaRPr lang="en-US" sz="4800" dirty="0" smtClean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08858" y="685858"/>
            <a:ext cx="788851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9945" y="725720"/>
            <a:ext cx="86722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Below is taken directly from talk by R. Casten at Nuclear Data Needs for Basic Science Workshop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420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418" y="167026"/>
            <a:ext cx="7433125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dirty="0" smtClean="0">
                <a:solidFill>
                  <a:schemeClr val="tx2"/>
                </a:solidFill>
                <a:latin typeface="+mj-lt"/>
              </a:rPr>
              <a:t>Gamow Teller</a:t>
            </a:r>
            <a:endParaRPr lang="en-US" sz="4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0229" y="1081963"/>
            <a:ext cx="5631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we make a new symbol?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90075" y="936467"/>
            <a:ext cx="3165925" cy="595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706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88893" y="-83401"/>
            <a:ext cx="894261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Proposed Comment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08858" y="685858"/>
            <a:ext cx="505822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8858" y="1161142"/>
            <a:ext cx="7707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JAVA-NDS generates a generic comment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7656" y="2046513"/>
            <a:ext cx="78667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Conversion coefficients, unless explicitly stated, are theoretical values from </a:t>
            </a:r>
            <a:r>
              <a:rPr lang="en-US" dirty="0" err="1" smtClean="0"/>
              <a:t>BrIcc</a:t>
            </a:r>
            <a:r>
              <a:rPr lang="en-US" dirty="0" smtClean="0"/>
              <a:t> with Frozen Orbital Approximation (2008Ki07).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7656" y="4470400"/>
            <a:ext cx="7997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Action on MSU to implement this in JAVA-NDS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406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4379" y="-10831"/>
            <a:ext cx="894261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Citation of Previous Evaluations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8858" y="743914"/>
            <a:ext cx="81497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9553" y="1059542"/>
            <a:ext cx="83747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Some datasets do not change significantly(or at all)</a:t>
            </a:r>
          </a:p>
          <a:p>
            <a:r>
              <a:rPr lang="en-US" dirty="0" smtClean="0">
                <a:latin typeface="+mj-lt"/>
              </a:rPr>
              <a:t>from the previous evaluation</a:t>
            </a:r>
            <a:endParaRPr lang="en-US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553" y="2764970"/>
            <a:ext cx="8374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We should give proper credit to the previous evaluator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553" y="4267200"/>
            <a:ext cx="83747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Add a few lines to the top of dataset indicating that it has not changed significantly from previous evaluation and provide citation.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5103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4379" y="-39859"/>
            <a:ext cx="894261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Citation of XUNDL datasets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8858" y="743914"/>
            <a:ext cx="77433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9553" y="1059542"/>
            <a:ext cx="8658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Some XUNDL datasets do not change significantly (or at all) when incorporated into an evaluation.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525" y="2518228"/>
            <a:ext cx="9079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If no major changes, consider referencing XUNDL in the dataset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553" y="4223657"/>
            <a:ext cx="9079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In general, please acknowledge XUNDL in the abstract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5723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9" y="-83401"/>
            <a:ext cx="894261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Very neutron-rich nuclides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08858" y="685858"/>
            <a:ext cx="707571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46" y="1819071"/>
            <a:ext cx="9181646" cy="348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0286" y="943429"/>
            <a:ext cx="6574971" cy="537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often encounters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37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9" y="-83401"/>
            <a:ext cx="894261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Very neutron-rich nuclides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08858" y="729400"/>
            <a:ext cx="707571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25895"/>
            <a:ext cx="8505372" cy="363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0286" y="943429"/>
            <a:ext cx="6574971" cy="537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proposal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841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9" y="-83401"/>
            <a:ext cx="894261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+mj-lt"/>
              </a:rPr>
              <a:t>We need to define the year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8858" y="685858"/>
            <a:ext cx="707571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35429" y="1161143"/>
            <a:ext cx="8287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Sideral</a:t>
            </a:r>
            <a:r>
              <a:rPr lang="en-US" dirty="0" smtClean="0"/>
              <a:t> year = 365.25636  days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1887" y="1964976"/>
            <a:ext cx="5725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Tropical </a:t>
            </a:r>
            <a:r>
              <a:rPr lang="en-US" dirty="0"/>
              <a:t>year = 365.24219   days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1887" y="2699661"/>
            <a:ext cx="83311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Proposal:</a:t>
            </a:r>
          </a:p>
          <a:p>
            <a:endParaRPr lang="en-US" dirty="0"/>
          </a:p>
          <a:p>
            <a:r>
              <a:rPr lang="en-US" dirty="0" smtClean="0"/>
              <a:t>We adopt the Tropical Year</a:t>
            </a:r>
          </a:p>
          <a:p>
            <a:endParaRPr lang="en-US" dirty="0"/>
          </a:p>
          <a:p>
            <a:r>
              <a:rPr lang="en-US" dirty="0" smtClean="0"/>
              <a:t>We define it in the policies</a:t>
            </a:r>
          </a:p>
          <a:p>
            <a:endParaRPr lang="en-US" dirty="0"/>
          </a:p>
          <a:p>
            <a:r>
              <a:rPr lang="en-US" dirty="0" smtClean="0"/>
              <a:t>We state it in the T1/2 comments when </a:t>
            </a:r>
            <a:r>
              <a:rPr lang="en-US" dirty="0" smtClean="0"/>
              <a:t>needed</a:t>
            </a:r>
          </a:p>
          <a:p>
            <a:r>
              <a:rPr lang="en-US" dirty="0" smtClean="0"/>
              <a:t>Action on NNDC to parse ENSDF and identify</a:t>
            </a:r>
          </a:p>
          <a:p>
            <a:r>
              <a:rPr lang="en-US" dirty="0" smtClean="0"/>
              <a:t>Nuclides which need looked into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46949" y="-83401"/>
            <a:ext cx="9392552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400" dirty="0" smtClean="0">
                <a:solidFill>
                  <a:schemeClr val="tx2"/>
                </a:solidFill>
                <a:latin typeface="+mj-lt"/>
              </a:rPr>
              <a:t>Incorporating %</a:t>
            </a:r>
            <a:r>
              <a:rPr lang="el-GR" sz="4400" dirty="0" smtClean="0">
                <a:solidFill>
                  <a:schemeClr val="tx2"/>
                </a:solidFill>
                <a:latin typeface="Calibri"/>
              </a:rPr>
              <a:t>β</a:t>
            </a:r>
            <a:r>
              <a:rPr lang="en-US" sz="4400" dirty="0" smtClean="0">
                <a:solidFill>
                  <a:schemeClr val="tx2"/>
                </a:solidFill>
                <a:latin typeface="Calibri"/>
              </a:rPr>
              <a:t>-n into decay datasets</a:t>
            </a:r>
            <a:endParaRPr lang="en-US" sz="4400" dirty="0" smtClean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8858" y="685858"/>
            <a:ext cx="871582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709" y="903967"/>
            <a:ext cx="6100125" cy="567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498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21044</TotalTime>
  <Words>517</Words>
  <Application>Microsoft Office PowerPoint</Application>
  <PresentationFormat>On-screen Show (4:3)</PresentationFormat>
  <Paragraphs>81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Policies Discussion Topics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Gagnon</dc:creator>
  <cp:lastModifiedBy>Ricard-McCutchan, Elizabeth</cp:lastModifiedBy>
  <cp:revision>489</cp:revision>
  <cp:lastPrinted>2007-07-02T19:06:14Z</cp:lastPrinted>
  <dcterms:created xsi:type="dcterms:W3CDTF">2007-06-28T20:22:43Z</dcterms:created>
  <dcterms:modified xsi:type="dcterms:W3CDTF">2017-05-25T15:48:20Z</dcterms:modified>
</cp:coreProperties>
</file>