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57" r:id="rId4"/>
    <p:sldId id="258" r:id="rId5"/>
    <p:sldId id="262" r:id="rId6"/>
    <p:sldId id="260" r:id="rId7"/>
    <p:sldId id="265" r:id="rId8"/>
    <p:sldId id="266" r:id="rId9"/>
    <p:sldId id="264" r:id="rId10"/>
    <p:sldId id="256" r:id="rId11"/>
    <p:sldId id="271" r:id="rId12"/>
    <p:sldId id="263" r:id="rId13"/>
    <p:sldId id="272" r:id="rId14"/>
    <p:sldId id="267" r:id="rId15"/>
    <p:sldId id="269" r:id="rId16"/>
    <p:sldId id="270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466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D75C-DAF6-4975-81E0-B7141182BCC2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6246F-B44C-4B72-B755-105C6BC2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8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6246F-B44C-4B72-B755-105C6BC2F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6246F-B44C-4B72-B755-105C6BC2F6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3CFE-FECC-4B14-A139-1E55AFBE6EF4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068F-A456-4614-AFF6-B4E46718A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Balraj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Singh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years in Nuclear Science and Nuclear Data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715000" cy="38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22nd Technical Meeting of the NSDD </a:t>
            </a:r>
            <a:r>
              <a:rPr lang="en-US" sz="2000" dirty="0" smtClean="0">
                <a:solidFill>
                  <a:srgbClr val="FF0000"/>
                </a:solidFill>
              </a:rPr>
              <a:t>Network, 22-26 May,  2017, Berkeley, CA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41" y="773291"/>
            <a:ext cx="2737485" cy="365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3291"/>
            <a:ext cx="279463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98" y="914400"/>
            <a:ext cx="2571750" cy="365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942" y="762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Superdeformed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Nuclear Bands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8336"/>
            <a:ext cx="8865394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6736080" cy="131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771"/>
            <a:ext cx="8229600" cy="859971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Horizontal Evaluations in NDS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9" y="4626429"/>
            <a:ext cx="491204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" y="2828116"/>
            <a:ext cx="4834890" cy="8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4" y="5813787"/>
            <a:ext cx="4826318" cy="6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" y="1023257"/>
            <a:ext cx="480060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9" y="3838577"/>
            <a:ext cx="4834890" cy="65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881" y="1819802"/>
            <a:ext cx="415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Amita</a:t>
            </a:r>
            <a:r>
              <a:rPr lang="en-US" sz="1600" dirty="0"/>
              <a:t>, </a:t>
            </a:r>
            <a:r>
              <a:rPr lang="en-US" sz="1600" dirty="0" err="1"/>
              <a:t>A.K.Jain</a:t>
            </a:r>
            <a:r>
              <a:rPr lang="en-US" sz="1600" dirty="0"/>
              <a:t>, </a:t>
            </a:r>
            <a:r>
              <a:rPr lang="en-US" sz="1600" dirty="0" err="1"/>
              <a:t>B.Singh</a:t>
            </a:r>
            <a:r>
              <a:rPr lang="en-US" sz="1600" dirty="0"/>
              <a:t>, </a:t>
            </a:r>
            <a:r>
              <a:rPr lang="en-US" sz="1600" dirty="0" err="1"/>
              <a:t>At.Data</a:t>
            </a:r>
            <a:r>
              <a:rPr lang="en-US" sz="1600" dirty="0"/>
              <a:t> </a:t>
            </a:r>
            <a:r>
              <a:rPr lang="en-US" sz="1600" dirty="0" err="1"/>
              <a:t>Nucl.Data</a:t>
            </a:r>
            <a:r>
              <a:rPr lang="en-US" sz="1600" dirty="0"/>
              <a:t> Tables 74, 283 (2000), Table of Magnetic Dipole Rotational </a:t>
            </a:r>
            <a:r>
              <a:rPr lang="en-US" sz="1600" dirty="0" smtClean="0"/>
              <a:t>Bands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19823" y="5370934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B.Pritychenko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M.Birch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B.Singh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M.Horoi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At.Data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Nucl.Data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Tables 107, 1 (2016), Tables of E2 transition probabilities from the first 2+ states in even-even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Image result for thin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80" y="972083"/>
            <a:ext cx="2993517" cy="42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Interest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97699"/>
            <a:ext cx="5786641" cy="51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933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91" y="1156834"/>
            <a:ext cx="363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mage result for radioactive books"/>
          <p:cNvSpPr>
            <a:spLocks noChangeAspect="1" noChangeArrowheads="1"/>
          </p:cNvSpPr>
          <p:nvPr/>
        </p:nvSpPr>
        <p:spPr bwMode="auto">
          <a:xfrm>
            <a:off x="155575" y="-1189038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1797368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Translator of nuclear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hysics papers written in Sanskrit.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5" descr="Image result for sanskrit nuclear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9663"/>
            <a:ext cx="4429125" cy="25622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11-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5257800"/>
            <a:ext cx="609600" cy="609600"/>
          </a:xfrm>
          <a:prstGeom prst="rect">
            <a:avLst/>
          </a:prstGeom>
        </p:spPr>
      </p:pic>
      <p:sp>
        <p:nvSpPr>
          <p:cNvPr id="5" name="AutoShape 8" descr="Image result for Indian monk translating sanskrit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727575" y="1781502"/>
            <a:ext cx="3909060" cy="2638616"/>
            <a:chOff x="4533900" y="1828800"/>
            <a:chExt cx="4343400" cy="3257550"/>
          </a:xfrm>
        </p:grpSpPr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1828800"/>
              <a:ext cx="4343400" cy="325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362200"/>
              <a:ext cx="633984" cy="79857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260350" y="4724400"/>
            <a:ext cx="86487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i="1" dirty="0"/>
              <a:t>Lord </a:t>
            </a:r>
            <a:r>
              <a:rPr lang="en-US" sz="2000" i="1" dirty="0" err="1"/>
              <a:t>Krsna</a:t>
            </a:r>
            <a:r>
              <a:rPr lang="en-US" sz="2000" i="1" dirty="0"/>
              <a:t> said: I am terrible time the destroyer of all beings in all worlds, engaged to destroy all beings in this world; of those heroic soldiers presently situated in the opposing army, even without you none will be spared</a:t>
            </a:r>
            <a:r>
              <a:rPr lang="en-US" sz="2000" i="1" dirty="0" smtClean="0"/>
              <a:t>.   </a:t>
            </a:r>
          </a:p>
          <a:p>
            <a:endParaRPr lang="en-US" sz="800" i="1" dirty="0" smtClean="0"/>
          </a:p>
          <a:p>
            <a:r>
              <a:rPr lang="en-US" sz="2000" dirty="0" smtClean="0"/>
              <a:t>From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Oppenheimer </a:t>
            </a:r>
            <a:r>
              <a:rPr lang="en-US" sz="2000" b="1" dirty="0"/>
              <a:t>and the </a:t>
            </a:r>
            <a:r>
              <a:rPr lang="en-US" sz="2000" b="1" dirty="0" smtClean="0"/>
              <a:t>Gita </a:t>
            </a:r>
            <a:r>
              <a:rPr lang="en-US" sz="2000" dirty="0" smtClean="0"/>
              <a:t>by </a:t>
            </a:r>
            <a:r>
              <a:rPr lang="en-US" sz="2000" b="1" dirty="0"/>
              <a:t>Alex </a:t>
            </a:r>
            <a:r>
              <a:rPr lang="en-US" sz="2000" b="1" dirty="0" err="1"/>
              <a:t>Wellerstein</a:t>
            </a:r>
            <a:r>
              <a:rPr lang="en-US" sz="2000" dirty="0"/>
              <a:t>, published May 23rd, 2014</a:t>
            </a:r>
          </a:p>
        </p:txBody>
      </p:sp>
    </p:spTree>
    <p:extLst>
      <p:ext uri="{BB962C8B-B14F-4D97-AF65-F5344CB8AC3E}">
        <p14:creationId xmlns:p14="http://schemas.microsoft.com/office/powerpoint/2010/main" val="33232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birth of XUNDL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038225"/>
            <a:ext cx="8001000" cy="3193528"/>
            <a:chOff x="533400" y="1038225"/>
            <a:chExt cx="8001000" cy="319352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10022"/>
              <a:ext cx="8001000" cy="242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99" y="1038225"/>
              <a:ext cx="486918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401" y="1550534"/>
              <a:ext cx="2162377" cy="2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44261" y="4231753"/>
            <a:ext cx="8401050" cy="2456498"/>
            <a:chOff x="333375" y="4318158"/>
            <a:chExt cx="8401050" cy="2456498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4531518"/>
              <a:ext cx="8401050" cy="2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401" y="4318158"/>
              <a:ext cx="2080260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01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Retirement June 30, 2013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72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990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Post retirement publication list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7428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1546154"/>
            <a:ext cx="893435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457200"/>
            <a:ext cx="232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Balraj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9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Balraj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born in India in 194?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81200" y="1920037"/>
            <a:ext cx="5336858" cy="2876277"/>
            <a:chOff x="2362200" y="2873829"/>
            <a:chExt cx="4105275" cy="221252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95600"/>
              <a:ext cx="410527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873829"/>
              <a:ext cx="1600200" cy="146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69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9200"/>
          </a:xfrm>
        </p:spPr>
        <p:txBody>
          <a:bodyPr lIns="0" rIns="0"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went to the University of Toronto where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published his first research paper in 1969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600200"/>
            <a:ext cx="3536156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" y="3962400"/>
            <a:ext cx="91344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6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657"/>
            <a:ext cx="8763000" cy="103414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Balraj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completed his PhD thesis in 1970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6068" y="1447800"/>
            <a:ext cx="7850505" cy="2663873"/>
            <a:chOff x="685800" y="1668641"/>
            <a:chExt cx="7850505" cy="26638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841"/>
            <a:stretch/>
          </p:blipFill>
          <p:spPr bwMode="auto">
            <a:xfrm>
              <a:off x="685800" y="1668641"/>
              <a:ext cx="3714750" cy="266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955480"/>
              <a:ext cx="5412105" cy="206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0" name="Picture 2" descr="Image result for cap and gown celebration dance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9775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lIns="0" rIns="0"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Postdoc in Canada 1970-1978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839200" cy="624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A Coincidence Study of the Decay of 35.8 y </a:t>
            </a:r>
            <a:r>
              <a:rPr lang="en-US" sz="1600" i="1" baseline="30000" dirty="0"/>
              <a:t>150m</a:t>
            </a:r>
            <a:r>
              <a:rPr lang="en-US" sz="1600" i="1" dirty="0"/>
              <a:t>Eu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Levels in </a:t>
            </a:r>
            <a:r>
              <a:rPr lang="en-US" sz="1600" i="1" baseline="30000" dirty="0"/>
              <a:t>146</a:t>
            </a:r>
            <a:r>
              <a:rPr lang="en-US" sz="1600" i="1" dirty="0"/>
              <a:t>Nd Populated by the </a:t>
            </a:r>
            <a:r>
              <a:rPr lang="el-GR" sz="1600" i="1" dirty="0"/>
              <a:t>β- </a:t>
            </a:r>
            <a:r>
              <a:rPr lang="en-US" sz="1600" i="1" dirty="0"/>
              <a:t>Decay of 24 min </a:t>
            </a:r>
            <a:r>
              <a:rPr lang="en-US" sz="1600" i="1" baseline="30000" dirty="0"/>
              <a:t>146</a:t>
            </a:r>
            <a:r>
              <a:rPr lang="en-US" sz="1600" i="1" dirty="0"/>
              <a:t>Pr</a:t>
            </a:r>
          </a:p>
          <a:p>
            <a:r>
              <a:rPr lang="en-US" sz="1600" b="1" dirty="0" err="1"/>
              <a:t>P.J.Tivin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Gamma-Gamma Directional Correlations in </a:t>
            </a:r>
            <a:r>
              <a:rPr lang="en-US" sz="1600" i="1" baseline="30000" dirty="0"/>
              <a:t>106</a:t>
            </a:r>
            <a:r>
              <a:rPr lang="en-US" sz="1600" i="1" dirty="0"/>
              <a:t>Pd</a:t>
            </a:r>
          </a:p>
          <a:p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P.J.Tivin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The Decay of 50.0 min </a:t>
            </a:r>
            <a:r>
              <a:rPr lang="en-US" sz="1600" i="1" baseline="30000" dirty="0"/>
              <a:t>98m</a:t>
            </a:r>
            <a:r>
              <a:rPr lang="en-US" sz="1600" i="1" dirty="0"/>
              <a:t>Nb</a:t>
            </a:r>
          </a:p>
          <a:p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P.J.Tivin</a:t>
            </a:r>
            <a:r>
              <a:rPr lang="en-US" sz="1600" b="1" dirty="0"/>
              <a:t>, </a:t>
            </a:r>
            <a:r>
              <a:rPr lang="en-US" sz="1600" i="1" dirty="0"/>
              <a:t>A Study of the Gamma Radiation from the Decay of </a:t>
            </a:r>
            <a:r>
              <a:rPr lang="en-US" sz="1600" i="1" baseline="30000" dirty="0"/>
              <a:t>94</a:t>
            </a:r>
            <a:r>
              <a:rPr lang="en-US" sz="1600" i="1" dirty="0"/>
              <a:t>Y</a:t>
            </a:r>
          </a:p>
          <a:p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Evidence Against the Presence of the 69.0, 70.3, 80.1 and 83.2 </a:t>
            </a:r>
            <a:r>
              <a:rPr lang="en-US" sz="1600" i="1" dirty="0" err="1"/>
              <a:t>keV</a:t>
            </a:r>
            <a:r>
              <a:rPr lang="en-US" sz="1600" i="1" dirty="0"/>
              <a:t> Gamma Rays in the Decay of </a:t>
            </a:r>
            <a:r>
              <a:rPr lang="en-US" sz="1600" i="1" baseline="30000" dirty="0"/>
              <a:t>106m</a:t>
            </a:r>
            <a:r>
              <a:rPr lang="en-US" sz="1600" i="1" dirty="0"/>
              <a:t>Ag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F.S.Prato</a:t>
            </a:r>
            <a:r>
              <a:rPr lang="en-US" sz="1600" b="1" dirty="0"/>
              <a:t>, </a:t>
            </a:r>
            <a:r>
              <a:rPr lang="en-US" sz="1600" b="1" dirty="0" err="1"/>
              <a:t>J.D.King</a:t>
            </a:r>
            <a:r>
              <a:rPr lang="en-US" sz="1600" b="1" dirty="0"/>
              <a:t>, </a:t>
            </a:r>
            <a:r>
              <a:rPr lang="en-US" sz="1600" i="1" dirty="0"/>
              <a:t>The Decay of </a:t>
            </a:r>
            <a:r>
              <a:rPr lang="en-US" sz="1600" i="1" baseline="30000" dirty="0"/>
              <a:t>129</a:t>
            </a:r>
            <a:r>
              <a:rPr lang="en-US" sz="1600" i="1" dirty="0"/>
              <a:t>Ba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Improved Gamma-Ray Energies for the Decay of </a:t>
            </a:r>
            <a:r>
              <a:rPr lang="en-US" sz="1600" i="1" baseline="30000" dirty="0"/>
              <a:t>129</a:t>
            </a:r>
            <a:r>
              <a:rPr lang="en-US" sz="1600" i="1" dirty="0"/>
              <a:t>Cs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Confirmation of the Existence of a 2044.1 </a:t>
            </a:r>
            <a:r>
              <a:rPr lang="en-US" sz="1600" i="1" dirty="0" err="1"/>
              <a:t>keV</a:t>
            </a:r>
            <a:r>
              <a:rPr lang="en-US" sz="1600" i="1" dirty="0"/>
              <a:t> State in </a:t>
            </a:r>
            <a:r>
              <a:rPr lang="en-US" sz="1600" i="1" baseline="30000" dirty="0"/>
              <a:t>102</a:t>
            </a:r>
            <a:r>
              <a:rPr lang="en-US" sz="1600" i="1" dirty="0"/>
              <a:t>Ru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Improved Values of the E2/M1 Mixing Ratios of the 22+→21+ Transitions in </a:t>
            </a:r>
            <a:r>
              <a:rPr lang="en-US" sz="1600" i="1" baseline="30000" dirty="0"/>
              <a:t>126</a:t>
            </a:r>
            <a:r>
              <a:rPr lang="en-US" sz="1600" i="1" dirty="0"/>
              <a:t>Te and </a:t>
            </a:r>
            <a:r>
              <a:rPr lang="en-US" sz="1600" i="1" baseline="30000" dirty="0"/>
              <a:t>126</a:t>
            </a:r>
            <a:r>
              <a:rPr lang="en-US" sz="1600" i="1" dirty="0"/>
              <a:t>Xe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Multipole Mixing of Selected </a:t>
            </a:r>
            <a:r>
              <a:rPr lang="el-GR" sz="1600" i="1" dirty="0"/>
              <a:t>γ-</a:t>
            </a:r>
            <a:r>
              <a:rPr lang="en-US" sz="1600" i="1" dirty="0"/>
              <a:t>Transitions in </a:t>
            </a:r>
            <a:r>
              <a:rPr lang="en-US" sz="1600" i="1" baseline="30000" dirty="0"/>
              <a:t>56</a:t>
            </a:r>
            <a:r>
              <a:rPr lang="en-US" sz="1600" i="1" dirty="0"/>
              <a:t>Fe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J.D.King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Low-Energy Gamma-Ray Spectrum of </a:t>
            </a:r>
            <a:r>
              <a:rPr lang="en-US" sz="1600" i="1" baseline="30000" dirty="0"/>
              <a:t>184m,184</a:t>
            </a:r>
            <a:r>
              <a:rPr lang="en-US" sz="1600" i="1" dirty="0"/>
              <a:t>Re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E2/M1 Mixing Ratios of the 22+ → 21+ Gamma Transitions in </a:t>
            </a:r>
            <a:r>
              <a:rPr lang="en-US" sz="1600" i="1" baseline="30000" dirty="0"/>
              <a:t>132</a:t>
            </a:r>
            <a:r>
              <a:rPr lang="en-US" sz="1600" i="1" dirty="0"/>
              <a:t>Xe and </a:t>
            </a:r>
            <a:r>
              <a:rPr lang="en-US" sz="1600" i="1" baseline="30000" dirty="0"/>
              <a:t>132</a:t>
            </a:r>
            <a:r>
              <a:rPr lang="en-US" sz="1600" i="1" dirty="0"/>
              <a:t>Ba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F.S.Prato</a:t>
            </a:r>
            <a:r>
              <a:rPr lang="en-US" sz="1600" b="1" dirty="0"/>
              <a:t>, </a:t>
            </a:r>
            <a:r>
              <a:rPr lang="en-US" sz="1600" b="1" dirty="0" err="1"/>
              <a:t>R.McPherson</a:t>
            </a:r>
            <a:r>
              <a:rPr lang="en-US" sz="1600" b="1" dirty="0"/>
              <a:t>, </a:t>
            </a:r>
            <a:r>
              <a:rPr lang="en-US" sz="1600" i="1" dirty="0"/>
              <a:t>A Tabulation of Gamma-Gamma Directional-Correlation Coefficients</a:t>
            </a:r>
          </a:p>
          <a:p>
            <a:r>
              <a:rPr lang="en-US" sz="1600" b="1" dirty="0" err="1"/>
              <a:t>A.H.Kukoc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J.D.King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The Decay of </a:t>
            </a:r>
            <a:r>
              <a:rPr lang="en-US" sz="1600" i="1" baseline="30000" dirty="0"/>
              <a:t>184g</a:t>
            </a:r>
            <a:r>
              <a:rPr lang="en-US" sz="1600" i="1" dirty="0"/>
              <a:t>Re and </a:t>
            </a:r>
            <a:r>
              <a:rPr lang="en-US" sz="1600" i="1" baseline="30000" dirty="0"/>
              <a:t>184m</a:t>
            </a:r>
            <a:r>
              <a:rPr lang="en-US" sz="1600" i="1" dirty="0"/>
              <a:t>Re</a:t>
            </a:r>
          </a:p>
          <a:p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M1/E2 Multipole Mixing of the 563 and 569 </a:t>
            </a:r>
            <a:r>
              <a:rPr lang="en-US" sz="1600" i="1" dirty="0" err="1"/>
              <a:t>keV</a:t>
            </a:r>
            <a:r>
              <a:rPr lang="en-US" sz="1600" i="1" dirty="0"/>
              <a:t> Transitions in </a:t>
            </a:r>
            <a:r>
              <a:rPr lang="en-US" sz="1600" i="1" baseline="30000" dirty="0"/>
              <a:t>134</a:t>
            </a:r>
            <a:r>
              <a:rPr lang="en-US" sz="1600" i="1" dirty="0"/>
              <a:t>Ba</a:t>
            </a:r>
          </a:p>
          <a:p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A Note on the Decay Scheme of 13d </a:t>
            </a:r>
            <a:r>
              <a:rPr lang="en-US" sz="1600" i="1" baseline="30000" dirty="0"/>
              <a:t>126</a:t>
            </a:r>
            <a:r>
              <a:rPr lang="en-US" sz="1600" i="1" dirty="0"/>
              <a:t>I</a:t>
            </a:r>
          </a:p>
          <a:p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i="1" dirty="0"/>
              <a:t>Directional Correlation and Multipole Mixing of the Gamma Transitions in </a:t>
            </a:r>
            <a:r>
              <a:rPr lang="en-US" sz="1600" i="1" baseline="30000" dirty="0"/>
              <a:t>102</a:t>
            </a:r>
            <a:r>
              <a:rPr lang="en-US" sz="1600" i="1" dirty="0"/>
              <a:t>Ru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A.H.Kukoc</a:t>
            </a:r>
            <a:r>
              <a:rPr lang="en-US" sz="1600" b="1" dirty="0"/>
              <a:t>, </a:t>
            </a:r>
            <a:r>
              <a:rPr lang="en-US" sz="1600" dirty="0" err="1"/>
              <a:t>B.Singh</a:t>
            </a:r>
            <a:r>
              <a:rPr lang="en-US" sz="1600" dirty="0"/>
              <a:t>, </a:t>
            </a:r>
            <a:r>
              <a:rPr lang="en-US" sz="1600" i="1" dirty="0"/>
              <a:t>A Coincidence Study of the Decay of </a:t>
            </a:r>
            <a:r>
              <a:rPr lang="en-US" sz="1600" i="1" baseline="30000" dirty="0"/>
              <a:t>102,102m</a:t>
            </a:r>
            <a:r>
              <a:rPr lang="en-US" sz="1600" i="1" dirty="0"/>
              <a:t>Rh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i="1" dirty="0"/>
              <a:t>Levels in </a:t>
            </a:r>
            <a:r>
              <a:rPr lang="en-US" sz="1600" i="1" baseline="30000" dirty="0"/>
              <a:t>71</a:t>
            </a:r>
            <a:r>
              <a:rPr lang="en-US" sz="1600" i="1" dirty="0"/>
              <a:t>Ga Excited by the Decay of 4h </a:t>
            </a:r>
            <a:r>
              <a:rPr lang="en-US" sz="1600" i="1" baseline="30000" dirty="0"/>
              <a:t>71</a:t>
            </a:r>
            <a:r>
              <a:rPr lang="en-US" sz="1600" i="1" dirty="0"/>
              <a:t>Zn</a:t>
            </a:r>
          </a:p>
          <a:p>
            <a:r>
              <a:rPr lang="en-US" sz="1600" b="1" dirty="0" err="1"/>
              <a:t>H.W.Taylor</a:t>
            </a:r>
            <a:r>
              <a:rPr lang="en-US" sz="1600" b="1" dirty="0"/>
              <a:t>, </a:t>
            </a:r>
            <a:r>
              <a:rPr lang="en-US" sz="1600" b="1" dirty="0" err="1"/>
              <a:t>B.Singh</a:t>
            </a:r>
            <a:r>
              <a:rPr lang="en-US" sz="1600" b="1" dirty="0"/>
              <a:t>, </a:t>
            </a:r>
            <a:r>
              <a:rPr lang="en-US" sz="1600" dirty="0" err="1"/>
              <a:t>R.J.Cox</a:t>
            </a:r>
            <a:r>
              <a:rPr lang="en-US" sz="1600" dirty="0"/>
              <a:t>, </a:t>
            </a:r>
            <a:r>
              <a:rPr lang="en-US" sz="1600" dirty="0" err="1"/>
              <a:t>A.H.Kukoc</a:t>
            </a:r>
            <a:r>
              <a:rPr lang="en-US" sz="1600" dirty="0"/>
              <a:t>, </a:t>
            </a:r>
            <a:r>
              <a:rPr lang="en-US" sz="1600" i="1" dirty="0"/>
              <a:t>A High-Resolution Spectroscopic Study of the Gamma Radiation from the Decay of </a:t>
            </a:r>
            <a:r>
              <a:rPr lang="en-US" sz="1600" i="1" baseline="30000" dirty="0"/>
              <a:t>96</a:t>
            </a:r>
            <a:r>
              <a:rPr lang="en-US" sz="1600" i="1" dirty="0"/>
              <a:t>Nb</a:t>
            </a:r>
          </a:p>
        </p:txBody>
      </p:sp>
    </p:spTree>
    <p:extLst>
      <p:ext uri="{BB962C8B-B14F-4D97-AF65-F5344CB8AC3E}">
        <p14:creationId xmlns:p14="http://schemas.microsoft.com/office/powerpoint/2010/main" val="2698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Kuwait Institute for Scientific Research 1978-1984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5800" y="1515307"/>
            <a:ext cx="7802880" cy="5181600"/>
            <a:chOff x="32657" y="190500"/>
            <a:chExt cx="9753600" cy="6477000"/>
          </a:xfrm>
        </p:grpSpPr>
        <p:grpSp>
          <p:nvGrpSpPr>
            <p:cNvPr id="3" name="Group 2"/>
            <p:cNvGrpSpPr/>
            <p:nvPr/>
          </p:nvGrpSpPr>
          <p:grpSpPr>
            <a:xfrm>
              <a:off x="32657" y="190500"/>
              <a:ext cx="9753600" cy="6477000"/>
              <a:chOff x="0" y="190500"/>
              <a:chExt cx="9753600" cy="64770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0500"/>
                <a:ext cx="9753600" cy="64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3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463437"/>
                <a:ext cx="792480" cy="998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1641656" y="3778948"/>
              <a:ext cx="1883536" cy="1346871"/>
              <a:chOff x="1641656" y="3778948"/>
              <a:chExt cx="1883536" cy="1346871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470019">
                <a:off x="2592504" y="3918811"/>
                <a:ext cx="932688" cy="1207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0" descr="Image result for nuclear data sheets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6205">
                <a:off x="1641656" y="3778948"/>
                <a:ext cx="936403" cy="1243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7079"/>
            <a:ext cx="2095500" cy="47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 lIns="0" rIns="0"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Valuable Contributor to the IAEA NSDD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143000"/>
            <a:ext cx="8096250" cy="5392103"/>
            <a:chOff x="609600" y="1295400"/>
            <a:chExt cx="8096250" cy="53921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95400"/>
              <a:ext cx="8096250" cy="539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843561" y="3974724"/>
              <a:ext cx="609600" cy="1113949"/>
              <a:chOff x="2514600" y="3991451"/>
              <a:chExt cx="609600" cy="1113949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4068045"/>
                <a:ext cx="609600" cy="406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2514600" y="3991451"/>
                <a:ext cx="0" cy="11139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68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chain evaluator par excellence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8863965" cy="17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over image Nuclear Data She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152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84" y="2279808"/>
            <a:ext cx="5073968" cy="43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771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Valuable Contributor to the USNDP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www.nndc.bnl.gov/images/csewgmeet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838200"/>
            <a:ext cx="8915400" cy="53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257800" y="2190750"/>
            <a:ext cx="10886" cy="1162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6" y="2181225"/>
            <a:ext cx="914400" cy="57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71" y="6324600"/>
            <a:ext cx="904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LBNL/McMaster 1988-1997, McMaster 1984-1987, 1997-2013, Retired 2013-present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745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546</Words>
  <Application>Microsoft Office PowerPoint</Application>
  <PresentationFormat>On-screen Show (4:3)</PresentationFormat>
  <Paragraphs>47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Balraj Singh 50 years in Nuclear Science and Nuclear Data</vt:lpstr>
      <vt:lpstr>Balraj was born in India in 194?</vt:lpstr>
      <vt:lpstr>He went to the University of Toronto where he published his first research paper in 1969</vt:lpstr>
      <vt:lpstr>Balraj completed his PhD thesis in 1970</vt:lpstr>
      <vt:lpstr>Postdoc in Canada 1970-1978</vt:lpstr>
      <vt:lpstr>Kuwait Institute for Scientific Research 1978-1984</vt:lpstr>
      <vt:lpstr>Valuable Contributor to the IAEA NSDD</vt:lpstr>
      <vt:lpstr>Mass chain evaluator par excellence</vt:lpstr>
      <vt:lpstr>Valuable Contributor to the USNDP</vt:lpstr>
      <vt:lpstr>Table of Superdeformed  Nuclear Bands</vt:lpstr>
      <vt:lpstr>Horizontal Evaluations in NDS</vt:lpstr>
      <vt:lpstr>Environmental Interest</vt:lpstr>
      <vt:lpstr>Official Translator of nuclear physics papers written in Sanskrit.</vt:lpstr>
      <vt:lpstr>The birth of XUNDL</vt:lpstr>
      <vt:lpstr>Retirement June 30, 2013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B. Firestone</dc:creator>
  <cp:lastModifiedBy>Lee A. Bernstein</cp:lastModifiedBy>
  <cp:revision>36</cp:revision>
  <cp:lastPrinted>2017-05-15T19:15:06Z</cp:lastPrinted>
  <dcterms:created xsi:type="dcterms:W3CDTF">2017-05-03T18:07:54Z</dcterms:created>
  <dcterms:modified xsi:type="dcterms:W3CDTF">2017-05-26T20:46:55Z</dcterms:modified>
</cp:coreProperties>
</file>