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98" r:id="rId4"/>
    <p:sldId id="317" r:id="rId5"/>
    <p:sldId id="303" r:id="rId6"/>
    <p:sldId id="264" r:id="rId7"/>
    <p:sldId id="267" r:id="rId8"/>
    <p:sldId id="262" r:id="rId9"/>
    <p:sldId id="318" r:id="rId10"/>
    <p:sldId id="316" r:id="rId11"/>
    <p:sldId id="315" r:id="rId12"/>
    <p:sldId id="308" r:id="rId13"/>
    <p:sldId id="300" r:id="rId14"/>
    <p:sldId id="278" r:id="rId15"/>
    <p:sldId id="297" r:id="rId16"/>
    <p:sldId id="281" r:id="rId17"/>
    <p:sldId id="320" r:id="rId18"/>
    <p:sldId id="321" r:id="rId19"/>
    <p:sldId id="330" r:id="rId20"/>
    <p:sldId id="323" r:id="rId21"/>
    <p:sldId id="324" r:id="rId22"/>
    <p:sldId id="328" r:id="rId23"/>
    <p:sldId id="329" r:id="rId24"/>
    <p:sldId id="293" r:id="rId25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5pPr>
    <a:lvl6pPr marL="2286000" algn="l" defTabSz="914400" rtl="0" eaLnBrk="1" latinLnBrk="1" hangingPunct="1"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6pPr>
    <a:lvl7pPr marL="2743200" algn="l" defTabSz="914400" rtl="0" eaLnBrk="1" latinLnBrk="1" hangingPunct="1"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7pPr>
    <a:lvl8pPr marL="3200400" algn="l" defTabSz="914400" rtl="0" eaLnBrk="1" latinLnBrk="1" hangingPunct="1"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8pPr>
    <a:lvl9pPr marL="3657600" algn="l" defTabSz="914400" rtl="0" eaLnBrk="1" latinLnBrk="1" hangingPunct="1">
      <a:defRPr kumimoji="1" sz="3000" b="1" kern="1200">
        <a:solidFill>
          <a:srgbClr val="3333FF"/>
        </a:solidFill>
        <a:latin typeface="Comic Sans MS" pitchFamily="66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CC"/>
    <a:srgbClr val="FFFFCC"/>
    <a:srgbClr val="CCFFCC"/>
    <a:srgbClr val="FFCCFF"/>
    <a:srgbClr val="33CC33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10" autoAdjust="0"/>
    <p:restoredTop sz="83140" autoAdjust="0"/>
  </p:normalViewPr>
  <p:slideViewPr>
    <p:cSldViewPr>
      <p:cViewPr>
        <p:scale>
          <a:sx n="70" d="100"/>
          <a:sy n="70" d="100"/>
        </p:scale>
        <p:origin x="-257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6155685-6DF1-472C-B1E2-829743ED44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92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3FD94FB-9183-49F3-8F81-113B4C82F4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6446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0675B-DEAC-4CB6-8112-B79AEA55092D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01200-9A67-4A95-B9F6-7AE05BB0BC0C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7D96B-7671-4600-8C63-6B9ECD017F7B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altLang="ko-KR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8F0C-64DC-4088-908A-D17B20ED40E2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E8519-E0C2-450F-A617-6B2D81667D42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US" altLang="ko-KR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3A18B-7D3A-4B66-98EC-277644CFBC18}" type="slidenum">
              <a:rPr lang="en-US" altLang="ko-KR" smtClean="0">
                <a:latin typeface="굴림" charset="-127"/>
                <a:ea typeface="굴림" charset="-127"/>
              </a:rPr>
              <a:pPr/>
              <a:t>23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A2F5-8130-4349-A90F-845C8708FAE2}" type="slidenum">
              <a:rPr lang="en-US" altLang="ko-KR" smtClean="0">
                <a:latin typeface="굴림" charset="-127"/>
                <a:ea typeface="굴림" charset="-127"/>
              </a:rPr>
              <a:pPr/>
              <a:t>24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D94FB-9183-49F3-8F81-113B4C82F45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109B9-0573-47D3-8A34-3B2703E8C4EB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F88B0-25ED-4D3C-BB5E-38E03DD06767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altLang="ko-KR" baseline="0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2F023-5704-4909-87BB-ACB706F9103E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F88B0-25ED-4D3C-BB5E-38E03DD06767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altLang="ko-KR" baseline="0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D23E-E73C-4FC0-B774-3C3D916B2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9D39-506A-4121-A11C-CDA841AA82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A4AC-F06F-4A91-AAE6-CB27D192AC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88BF-B248-45A5-9206-794CA5B6A4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D971-39CA-4096-B0D6-A073F3EB19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E7DD-2CFB-4D58-AC2A-588AFA8A8D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022B-54BB-4E87-910B-F2D65FD080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0974-D05F-4C9B-9F97-B6DE002DE8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09C7-6B6D-4704-AC16-9550244E3F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084F-2A0E-412D-A212-563182F45C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CF6A-4510-4F3E-91A8-A905C01E09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4DE3-DFF0-435E-A509-3688143AE0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4BD099ED-8EB8-4680-85F3-FFCB5C36E8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on@sejong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2984"/>
            <a:ext cx="9144000" cy="1490657"/>
          </a:xfrm>
          <a:solidFill>
            <a:srgbClr val="FFFF00"/>
          </a:solidFill>
          <a:ln w="76200">
            <a:solidFill>
              <a:srgbClr val="3333CC"/>
            </a:solidFill>
          </a:ln>
        </p:spPr>
        <p:txBody>
          <a:bodyPr/>
          <a:lstStyle/>
          <a:p>
            <a:pPr eaLnBrk="1" hangingPunct="1"/>
            <a:r>
              <a:rPr lang="en-US" altLang="ko-KR" sz="3000" b="1" dirty="0" smtClean="0">
                <a:solidFill>
                  <a:srgbClr val="3333CC"/>
                </a:solidFill>
                <a:latin typeface="Comic Sans MS" pitchFamily="66" charset="0"/>
              </a:rPr>
              <a:t>Consistent analysis of nuclear level structures </a:t>
            </a:r>
            <a:br>
              <a:rPr lang="en-US" altLang="ko-KR" sz="3000" b="1" dirty="0" smtClean="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altLang="ko-KR" sz="3000" b="1" dirty="0" smtClean="0">
                <a:solidFill>
                  <a:srgbClr val="3333CC"/>
                </a:solidFill>
                <a:latin typeface="Comic Sans MS" pitchFamily="66" charset="0"/>
              </a:rPr>
              <a:t>and nucleon interaction data of </a:t>
            </a:r>
            <a:r>
              <a:rPr lang="en-US" altLang="ko-KR" sz="3000" b="1" dirty="0" err="1" smtClean="0">
                <a:solidFill>
                  <a:srgbClr val="3333CC"/>
                </a:solidFill>
                <a:latin typeface="Comic Sans MS" pitchFamily="66" charset="0"/>
              </a:rPr>
              <a:t>Sn</a:t>
            </a:r>
            <a:r>
              <a:rPr lang="en-US" altLang="ko-KR" sz="3000" b="1" dirty="0" smtClean="0">
                <a:solidFill>
                  <a:srgbClr val="3333CC"/>
                </a:solidFill>
                <a:latin typeface="Comic Sans MS" pitchFamily="66" charset="0"/>
              </a:rPr>
              <a:t> isotopes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071810"/>
            <a:ext cx="8429625" cy="4071938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J.Y. Lee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1*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, E. Sh. 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Soukhovitskii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,</a:t>
            </a:r>
            <a:endParaRPr lang="en-US" altLang="ko-KR" sz="24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Y. D. Kim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1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, R. Capote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3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, S. Chiba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4</a:t>
            </a:r>
            <a:r>
              <a:rPr lang="en-US" altLang="ko-KR" sz="2400" dirty="0" smtClean="0">
                <a:solidFill>
                  <a:srgbClr val="3333CC"/>
                </a:solidFill>
                <a:latin typeface="Comic Sans MS" pitchFamily="66" charset="0"/>
              </a:rPr>
              <a:t>, and J. M. Quesada</a:t>
            </a:r>
            <a:r>
              <a:rPr lang="en-US" altLang="ko-KR" sz="2400" baseline="30000" dirty="0" smtClean="0">
                <a:solidFill>
                  <a:srgbClr val="3333CC"/>
                </a:solidFill>
                <a:latin typeface="Comic Sans MS" pitchFamily="66" charset="0"/>
              </a:rPr>
              <a:t>5</a:t>
            </a:r>
            <a:endParaRPr lang="en-US" altLang="ko-KR" sz="24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ko-KR" sz="24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  <a:p>
            <a:pPr eaLnBrk="1" hangingPunct="1"/>
            <a:r>
              <a:rPr lang="en-US" altLang="ko-KR" sz="1800" baseline="30000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Dep. of Physics, </a:t>
            </a:r>
            <a:r>
              <a:rPr lang="en-US" altLang="ko-KR" sz="1800" dirty="0" err="1" smtClean="0">
                <a:solidFill>
                  <a:srgbClr val="002060"/>
                </a:solidFill>
                <a:latin typeface="Comic Sans MS" pitchFamily="66" charset="0"/>
              </a:rPr>
              <a:t>Sejong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 University, Korea</a:t>
            </a:r>
          </a:p>
          <a:p>
            <a:pPr eaLnBrk="1" hangingPunct="1"/>
            <a:r>
              <a:rPr lang="en-US" altLang="ko-KR" sz="1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Joint Institute for Energy and Nuclear Research, Belarus</a:t>
            </a:r>
          </a:p>
          <a:p>
            <a:pPr eaLnBrk="1" hangingPunct="1"/>
            <a:r>
              <a:rPr lang="en-US" altLang="ko-KR" sz="1800" baseline="30000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Nuclear Data Section, IAEA, Austria</a:t>
            </a:r>
          </a:p>
          <a:p>
            <a:pPr eaLnBrk="1" hangingPunct="1"/>
            <a:r>
              <a:rPr lang="en-US" altLang="ko-KR" sz="1800" baseline="30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Advanced Science Research Center, JAEA, Japan</a:t>
            </a:r>
          </a:p>
          <a:p>
            <a:pPr eaLnBrk="1" hangingPunct="1"/>
            <a:r>
              <a:rPr lang="en-US" altLang="ko-KR" sz="1800" baseline="30000" dirty="0" smtClean="0">
                <a:solidFill>
                  <a:srgbClr val="002060"/>
                </a:solidFill>
                <a:latin typeface="Comic Sans MS" pitchFamily="66" charset="0"/>
              </a:rPr>
              <a:t>5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Universidad de </a:t>
            </a:r>
            <a:r>
              <a:rPr lang="en-US" altLang="ko-KR" sz="1800" dirty="0" err="1" smtClean="0">
                <a:solidFill>
                  <a:srgbClr val="002060"/>
                </a:solidFill>
                <a:latin typeface="Comic Sans MS" pitchFamily="66" charset="0"/>
              </a:rPr>
              <a:t>Sevilla</a:t>
            </a:r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, Spain</a:t>
            </a:r>
          </a:p>
          <a:p>
            <a:pPr eaLnBrk="1" hangingPunct="1"/>
            <a:r>
              <a:rPr lang="en-US" altLang="ko-KR" sz="1800" dirty="0" smtClean="0">
                <a:solidFill>
                  <a:srgbClr val="002060"/>
                </a:solidFill>
                <a:latin typeface="Comic Sans MS" pitchFamily="66" charset="0"/>
              </a:rPr>
              <a:t>* </a:t>
            </a:r>
            <a:r>
              <a:rPr lang="en-US" altLang="ko-KR" sz="18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yeon@sejong.ac.kr</a:t>
            </a:r>
            <a:endParaRPr lang="en-US" altLang="ko-KR" sz="18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ko-KR" smtClean="0"/>
              <a:t> 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473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u="sng" dirty="0" smtClean="0">
                <a:solidFill>
                  <a:srgbClr val="0000CC"/>
                </a:solidFill>
                <a:latin typeface="Comic Sans MS" pitchFamily="66" charset="0"/>
              </a:rPr>
              <a:t>Deformed nuclear potential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1785926"/>
          <a:ext cx="9144000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4" imgW="4063680" imgH="507960" progId="Equation.3">
                  <p:embed/>
                </p:oleObj>
              </mc:Choice>
              <mc:Fallback>
                <p:oleObj name="Equation" r:id="rId4" imgW="406368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5926"/>
                        <a:ext cx="9144000" cy="12858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124075" y="0"/>
          <a:ext cx="22320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6" imgW="1091880" imgH="457200" progId="Equation.3">
                  <p:embed/>
                </p:oleObj>
              </mc:Choice>
              <mc:Fallback>
                <p:oleObj name="Equation" r:id="rId6" imgW="109188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0"/>
                        <a:ext cx="22320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50825" y="0"/>
            <a:ext cx="8362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b="0" u="sng">
                <a:solidFill>
                  <a:srgbClr val="008000"/>
                </a:solidFill>
              </a:rPr>
              <a:t>ASSUME</a:t>
            </a:r>
            <a:r>
              <a:rPr lang="en-US" altLang="ko-KR" sz="2600" b="0">
                <a:solidFill>
                  <a:srgbClr val="3333CC"/>
                </a:solidFill>
              </a:rPr>
              <a:t> :                          </a:t>
            </a:r>
            <a:r>
              <a:rPr lang="en-US" altLang="ko-KR" sz="2600" b="0">
                <a:solidFill>
                  <a:srgbClr val="0000CC"/>
                </a:solidFill>
              </a:rPr>
              <a:t>is small.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1676400" y="592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endParaRPr kumimoji="0" lang="en-US" altLang="ko-KR" sz="14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2828932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6" name="Object 3928"/>
          <p:cNvGraphicFramePr>
            <a:graphicFrameLocks noChangeAspect="1"/>
          </p:cNvGraphicFramePr>
          <p:nvPr/>
        </p:nvGraphicFramePr>
        <p:xfrm>
          <a:off x="499122" y="1571612"/>
          <a:ext cx="7930530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3085920" imgH="1015920" progId="Equation.3">
                  <p:embed/>
                </p:oleObj>
              </mc:Choice>
              <mc:Fallback>
                <p:oleObj name="Equation" r:id="rId4" imgW="308592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22" y="1571612"/>
                        <a:ext cx="7930530" cy="28575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936"/>
          <p:cNvSpPr>
            <a:spLocks noChangeArrowheads="1"/>
          </p:cNvSpPr>
          <p:nvPr/>
        </p:nvSpPr>
        <p:spPr bwMode="auto">
          <a:xfrm>
            <a:off x="0" y="0"/>
            <a:ext cx="9144000" cy="9486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dirty="0" smtClean="0">
                <a:solidFill>
                  <a:schemeClr val="bg1"/>
                </a:solidFill>
              </a:rPr>
              <a:t>(Non-spherical) Dispersive Optical Potential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525963"/>
          </a:xfrm>
        </p:spPr>
        <p:txBody>
          <a:bodyPr/>
          <a:lstStyle/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altLang="ko-K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2800" b="1" dirty="0" smtClean="0">
                <a:solidFill>
                  <a:srgbClr val="FF3399"/>
                </a:solidFill>
                <a:latin typeface="Comic Sans MS" pitchFamily="66" charset="0"/>
              </a:rPr>
              <a:t>   (“Lane consistent dispersive CC OMP”)</a:t>
            </a:r>
            <a:endParaRPr lang="en-US" altLang="ko-KR" sz="2800" b="1" dirty="0" smtClean="0">
              <a:solidFill>
                <a:srgbClr val="FF339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altLang="ko-KR" sz="28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deal with (</a:t>
            </a:r>
            <a:r>
              <a:rPr lang="en-US" altLang="ko-KR" sz="2800" dirty="0" err="1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p,n</a:t>
            </a:r>
            <a:r>
              <a:rPr lang="en-US" altLang="ko-KR" sz="28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) charge exchange reactions   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   [to the elastic Isobaric Analogue States(IAS)] </a:t>
            </a:r>
            <a:endParaRPr lang="ko-KR" altLang="en-US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71472" y="1857364"/>
          <a:ext cx="8215338" cy="304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4" imgW="3288960" imgH="1244520" progId="Equation.3">
                  <p:embed/>
                </p:oleObj>
              </mc:Choice>
              <mc:Fallback>
                <p:oleObj name="Equation" r:id="rId4" imgW="3288960" imgH="1244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857364"/>
                        <a:ext cx="8215338" cy="304758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508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936"/>
          <p:cNvSpPr>
            <a:spLocks noChangeArrowheads="1"/>
          </p:cNvSpPr>
          <p:nvPr/>
        </p:nvSpPr>
        <p:spPr bwMode="auto">
          <a:xfrm>
            <a:off x="0" y="0"/>
            <a:ext cx="9144000" cy="9486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 dirty="0" err="1">
                <a:solidFill>
                  <a:srgbClr val="FFFF00"/>
                </a:solidFill>
              </a:rPr>
              <a:t>Isospin</a:t>
            </a:r>
            <a:r>
              <a:rPr lang="en-GB" sz="3200" dirty="0">
                <a:solidFill>
                  <a:srgbClr val="FFFF00"/>
                </a:solidFill>
              </a:rPr>
              <a:t>-dependent dispersive </a:t>
            </a:r>
            <a:r>
              <a:rPr lang="en-US" sz="3200" dirty="0" smtClean="0">
                <a:solidFill>
                  <a:srgbClr val="FFFF00"/>
                </a:solidFill>
              </a:rPr>
              <a:t>CC </a:t>
            </a:r>
            <a:r>
              <a:rPr lang="en-GB" sz="3200" dirty="0" smtClean="0">
                <a:solidFill>
                  <a:srgbClr val="FFFF00"/>
                </a:solidFill>
              </a:rPr>
              <a:t>OMP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472" y="1142984"/>
            <a:ext cx="3084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3333CC"/>
                </a:solidFill>
              </a:rPr>
              <a:t>Lane equations</a:t>
            </a:r>
            <a:endParaRPr lang="en-GB" sz="3200" dirty="0">
              <a:solidFill>
                <a:srgbClr val="3333CC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57620" y="1071546"/>
            <a:ext cx="571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 algn="l" eaLnBrk="1" hangingPunct="1">
              <a:lnSpc>
                <a:spcPct val="90000"/>
              </a:lnSpc>
            </a:pPr>
            <a:r>
              <a:rPr kumimoji="0" lang="en-US" altLang="ko-KR" sz="2000" b="0" dirty="0" smtClean="0">
                <a:solidFill>
                  <a:schemeClr val="tx1"/>
                </a:solidFill>
              </a:rPr>
              <a:t>   </a:t>
            </a:r>
            <a:r>
              <a:rPr kumimoji="0" lang="en-US" altLang="ko-KR" sz="2000" b="0" dirty="0" err="1" smtClean="0">
                <a:solidFill>
                  <a:schemeClr val="tx1"/>
                </a:solidFill>
              </a:rPr>
              <a:t>Soukhovitskii</a:t>
            </a:r>
            <a:r>
              <a:rPr kumimoji="0" lang="en-US" altLang="ko-KR" sz="2000" b="0" dirty="0" smtClean="0">
                <a:solidFill>
                  <a:schemeClr val="tx1"/>
                </a:solidFill>
              </a:rPr>
              <a:t> et al, PRC 72, 024604 (‘05) </a:t>
            </a:r>
          </a:p>
          <a:p>
            <a:pPr marL="577850" indent="-577850" algn="l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b="0" dirty="0" smtClean="0">
                <a:solidFill>
                  <a:schemeClr val="tx1"/>
                </a:solidFill>
              </a:rPr>
              <a:t>   Capote et al, PRC 72, 064610 (‘05)  </a:t>
            </a:r>
            <a:endParaRPr lang="ko-KR" alt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58346" cy="692150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Applications to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Comic Sans MS" pitchFamily="66" charset="0"/>
              </a:rPr>
              <a:t>Sn</a:t>
            </a:r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 isotopes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8858250" cy="504031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For</a:t>
            </a:r>
            <a:r>
              <a:rPr lang="en-US" altLang="ko-KR" sz="2800" b="1" baseline="300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altLang="ko-KR" sz="2800" b="1" baseline="300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120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Sn(32.59%),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 118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 (24.22%),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116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 (14.54%), </a:t>
            </a:r>
          </a:p>
          <a:p>
            <a:pPr eaLnBrk="1" hangingPunct="1">
              <a:buNone/>
            </a:pPr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Collective nuclear level structures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Total neutron &amp; proton reaction cross sections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Nucleon elastic &amp; inelastic scattering cross sections  [(</a:t>
            </a:r>
            <a:r>
              <a:rPr lang="en-US" altLang="ko-KR" sz="2800" dirty="0" err="1" smtClean="0">
                <a:solidFill>
                  <a:srgbClr val="0000CC"/>
                </a:solidFill>
                <a:latin typeface="Comic Sans MS" pitchFamily="66" charset="0"/>
              </a:rPr>
              <a:t>n,n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),</a:t>
            </a:r>
            <a:r>
              <a:rPr lang="en-US" altLang="ko-KR" sz="2800" baseline="300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(</a:t>
            </a:r>
            <a:r>
              <a:rPr lang="en-US" altLang="ko-KR" sz="2800" dirty="0" err="1" smtClean="0">
                <a:solidFill>
                  <a:srgbClr val="0000CC"/>
                </a:solidFill>
                <a:latin typeface="Comic Sans MS" pitchFamily="66" charset="0"/>
              </a:rPr>
              <a:t>n,n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’),</a:t>
            </a:r>
            <a:r>
              <a:rPr lang="en-US" altLang="ko-KR" sz="28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(</a:t>
            </a:r>
            <a:r>
              <a:rPr lang="en-US" altLang="ko-KR" sz="2800" dirty="0" err="1" smtClean="0">
                <a:solidFill>
                  <a:srgbClr val="FF33CC"/>
                </a:solidFill>
                <a:latin typeface="Comic Sans MS" pitchFamily="66" charset="0"/>
              </a:rPr>
              <a:t>p,p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), (</a:t>
            </a:r>
            <a:r>
              <a:rPr lang="en-US" altLang="ko-KR" sz="2800" dirty="0" err="1" smtClean="0">
                <a:solidFill>
                  <a:srgbClr val="FF33CC"/>
                </a:solidFill>
                <a:latin typeface="Comic Sans MS" pitchFamily="66" charset="0"/>
              </a:rPr>
              <a:t>p,p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’)]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Quasi-elastic </a:t>
            </a:r>
            <a:r>
              <a:rPr lang="en-US" altLang="ko-KR" sz="2800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altLang="ko-KR" sz="2800" dirty="0" err="1" smtClean="0">
                <a:solidFill>
                  <a:srgbClr val="00B050"/>
                </a:solidFill>
                <a:latin typeface="Comic Sans MS" pitchFamily="66" charset="0"/>
              </a:rPr>
              <a:t>p,n</a:t>
            </a:r>
            <a:r>
              <a:rPr lang="en-US" altLang="ko-KR" sz="2800" dirty="0" smtClean="0">
                <a:solidFill>
                  <a:srgbClr val="00B050"/>
                </a:solidFill>
                <a:latin typeface="Comic Sans MS" pitchFamily="66" charset="0"/>
              </a:rPr>
              <a:t>) reactions.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800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181600" y="4405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endParaRPr kumimoji="0" lang="en-US" altLang="ko-KR" sz="14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Sn120PRC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-1000156"/>
            <a:ext cx="4802741" cy="6858000"/>
          </a:xfrm>
          <a:prstGeom prst="rect">
            <a:avLst/>
          </a:prstGeom>
        </p:spPr>
      </p:pic>
      <p:pic>
        <p:nvPicPr>
          <p:cNvPr id="17" name="그림 16" descr="Sn118PRC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259" y="-1000156"/>
            <a:ext cx="4802741" cy="6858000"/>
          </a:xfrm>
          <a:prstGeom prst="rect">
            <a:avLst/>
          </a:prstGeom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229600" cy="43291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49286" y="1149713"/>
            <a:ext cx="5762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15900" y="0"/>
            <a:ext cx="8928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3200" b="0" dirty="0" smtClean="0">
                <a:solidFill>
                  <a:srgbClr val="0000CC"/>
                </a:solidFill>
              </a:rPr>
              <a:t> Collective level structures </a:t>
            </a:r>
            <a:r>
              <a:rPr lang="en-US" altLang="ko-KR" sz="3200" b="0" dirty="0">
                <a:solidFill>
                  <a:srgbClr val="0000CC"/>
                </a:solidFill>
              </a:rPr>
              <a:t>of </a:t>
            </a:r>
            <a:r>
              <a:rPr lang="en-US" altLang="ko-KR" sz="3200" b="0" baseline="30000" dirty="0">
                <a:solidFill>
                  <a:srgbClr val="0000CC"/>
                </a:solidFill>
              </a:rPr>
              <a:t>120</a:t>
            </a:r>
            <a:r>
              <a:rPr lang="en-US" altLang="ko-KR" sz="3200" b="0" dirty="0">
                <a:solidFill>
                  <a:srgbClr val="0000CC"/>
                </a:solidFill>
              </a:rPr>
              <a:t>Sn &amp; </a:t>
            </a:r>
            <a:r>
              <a:rPr lang="en-US" altLang="ko-KR" sz="3200" b="0" baseline="30000" dirty="0">
                <a:solidFill>
                  <a:srgbClr val="0000CC"/>
                </a:solidFill>
              </a:rPr>
              <a:t>118</a:t>
            </a:r>
            <a:r>
              <a:rPr lang="en-US" altLang="ko-KR" sz="3200" b="0" dirty="0">
                <a:solidFill>
                  <a:srgbClr val="0000CC"/>
                </a:solidFill>
              </a:rPr>
              <a:t>Sn</a:t>
            </a:r>
            <a:r>
              <a:rPr lang="en-US" altLang="ko-KR" sz="2800" b="0" dirty="0">
                <a:solidFill>
                  <a:srgbClr val="0000CC"/>
                </a:solidFill>
              </a:rPr>
              <a:t/>
            </a:r>
            <a:br>
              <a:rPr lang="en-US" altLang="ko-KR" sz="2800" b="0" dirty="0">
                <a:solidFill>
                  <a:srgbClr val="0000CC"/>
                </a:solidFill>
              </a:rPr>
            </a:br>
            <a:r>
              <a:rPr lang="en-US" altLang="ko-KR" sz="2800" b="0" dirty="0" smtClean="0">
                <a:solidFill>
                  <a:srgbClr val="0000CC"/>
                </a:solidFill>
              </a:rPr>
              <a:t>    </a:t>
            </a:r>
            <a:r>
              <a:rPr lang="en-US" altLang="ko-KR" sz="2800" dirty="0" smtClean="0">
                <a:solidFill>
                  <a:srgbClr val="FF0000"/>
                </a:solidFill>
              </a:rPr>
              <a:t>⇒</a:t>
            </a:r>
            <a:r>
              <a:rPr lang="en-US" altLang="ko-KR" sz="2800" b="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ko-KR" sz="2800" b="0" dirty="0">
                <a:solidFill>
                  <a:srgbClr val="FF0000"/>
                </a:solidFill>
              </a:rPr>
              <a:t>All the levels are involved in 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CC </a:t>
            </a:r>
            <a:r>
              <a:rPr lang="en-US" altLang="ko-KR" sz="2800" b="0" dirty="0">
                <a:solidFill>
                  <a:srgbClr val="FF0000"/>
                </a:solidFill>
              </a:rPr>
              <a:t>calculations</a:t>
            </a:r>
            <a:r>
              <a:rPr lang="en-US" altLang="ko-KR" sz="2400" b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6227763" y="1628775"/>
            <a:ext cx="6477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1214382" y="5072074"/>
            <a:ext cx="7842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/>
            <a:r>
              <a:rPr kumimoji="0" lang="en-US" altLang="ko-KR" sz="2000" dirty="0" smtClean="0">
                <a:solidFill>
                  <a:srgbClr val="FF33CC"/>
                </a:solidFill>
              </a:rPr>
              <a:t>EXP. </a:t>
            </a:r>
            <a:endParaRPr kumimoji="0" lang="en-US" altLang="ko-KR" sz="2000" dirty="0">
              <a:solidFill>
                <a:srgbClr val="FF33CC"/>
              </a:solidFill>
            </a:endParaRPr>
          </a:p>
        </p:txBody>
      </p:sp>
      <p:sp>
        <p:nvSpPr>
          <p:cNvPr id="13324" name="Line 20"/>
          <p:cNvSpPr>
            <a:spLocks noChangeShapeType="1"/>
          </p:cNvSpPr>
          <p:nvPr/>
        </p:nvSpPr>
        <p:spPr bwMode="auto">
          <a:xfrm>
            <a:off x="2000232" y="1214422"/>
            <a:ext cx="45719" cy="4286279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071638" y="5072074"/>
            <a:ext cx="235745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/>
            <a:r>
              <a:rPr kumimoji="0" lang="en-US" altLang="ko-KR" sz="2000" dirty="0">
                <a:solidFill>
                  <a:srgbClr val="FF33CC"/>
                </a:solidFill>
              </a:rPr>
              <a:t> </a:t>
            </a:r>
            <a:r>
              <a:rPr kumimoji="0" lang="en-US" altLang="ko-KR" sz="2000" dirty="0" smtClean="0">
                <a:solidFill>
                  <a:srgbClr val="FF33CC"/>
                </a:solidFill>
              </a:rPr>
              <a:t>CALCULATIONS</a:t>
            </a:r>
            <a:endParaRPr kumimoji="0" lang="en-US" altLang="ko-KR" sz="2000" dirty="0">
              <a:solidFill>
                <a:srgbClr val="FF33CC"/>
              </a:solidFill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072198" y="1142984"/>
            <a:ext cx="45719" cy="4429156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215074" y="5072074"/>
            <a:ext cx="235745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/>
            <a:r>
              <a:rPr kumimoji="0" lang="en-US" altLang="ko-KR" sz="2000" dirty="0">
                <a:solidFill>
                  <a:srgbClr val="FF33CC"/>
                </a:solidFill>
              </a:rPr>
              <a:t> </a:t>
            </a:r>
            <a:r>
              <a:rPr kumimoji="0" lang="en-US" altLang="ko-KR" sz="2000" dirty="0" smtClean="0">
                <a:solidFill>
                  <a:srgbClr val="FF33CC"/>
                </a:solidFill>
              </a:rPr>
              <a:t>CALCULATIONS</a:t>
            </a:r>
            <a:endParaRPr kumimoji="0" lang="en-US" altLang="ko-KR" sz="2000" dirty="0">
              <a:solidFill>
                <a:srgbClr val="FF33CC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86380" y="5072074"/>
            <a:ext cx="78581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/>
            <a:r>
              <a:rPr kumimoji="0" lang="en-US" altLang="ko-KR" sz="2000" dirty="0" smtClean="0">
                <a:solidFill>
                  <a:srgbClr val="FF33CC"/>
                </a:solidFill>
              </a:rPr>
              <a:t>EXP. </a:t>
            </a:r>
            <a:endParaRPr kumimoji="0" lang="en-US" altLang="ko-KR" sz="2000" dirty="0">
              <a:solidFill>
                <a:srgbClr val="FF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5657671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/>
            <a:r>
              <a:rPr lang="en-US" altLang="ko-KR" sz="2400" b="0" dirty="0" smtClean="0"/>
              <a:t> (</a:t>
            </a:r>
            <a:r>
              <a:rPr lang="en-US" altLang="ko-KR" sz="2400" b="0" dirty="0" err="1" smtClean="0"/>
              <a:t>i</a:t>
            </a:r>
            <a:r>
              <a:rPr lang="en-US" altLang="ko-KR" sz="2400" b="0" dirty="0" smtClean="0"/>
              <a:t>)  K≈0,n</a:t>
            </a:r>
            <a:r>
              <a:rPr lang="el-GR" altLang="ko-KR" sz="2400" b="0" baseline="-25000" dirty="0" smtClean="0"/>
              <a:t>β</a:t>
            </a:r>
            <a:r>
              <a:rPr lang="en-US" altLang="ko-KR" sz="2400" b="0" dirty="0" smtClean="0"/>
              <a:t>=n</a:t>
            </a:r>
            <a:r>
              <a:rPr lang="el-GR" altLang="ko-KR" sz="2400" b="0" baseline="-25000" dirty="0" smtClean="0"/>
              <a:t>γ</a:t>
            </a:r>
            <a:r>
              <a:rPr lang="en-US" altLang="ko-KR" sz="2400" b="0" dirty="0" smtClean="0"/>
              <a:t>=0 (</a:t>
            </a:r>
            <a:r>
              <a:rPr lang="en-US" altLang="ko-KR" sz="2400" b="0" dirty="0" err="1" smtClean="0"/>
              <a:t>g.s</a:t>
            </a:r>
            <a:r>
              <a:rPr lang="en-US" altLang="ko-KR" sz="2400" b="0" dirty="0" smtClean="0"/>
              <a:t>. rotational band)       (ii) K≈0,n</a:t>
            </a:r>
            <a:r>
              <a:rPr lang="el-GR" altLang="ko-KR" sz="2400" b="0" baseline="-25000" dirty="0" smtClean="0"/>
              <a:t>β</a:t>
            </a:r>
            <a:r>
              <a:rPr lang="en-US" altLang="ko-KR" sz="2400" b="0" dirty="0" smtClean="0"/>
              <a:t>=1,n</a:t>
            </a:r>
            <a:r>
              <a:rPr lang="el-GR" altLang="ko-KR" sz="2400" b="0" baseline="-25000" dirty="0" smtClean="0"/>
              <a:t>γ</a:t>
            </a:r>
            <a:r>
              <a:rPr lang="en-US" altLang="ko-KR" sz="2400" b="0" dirty="0" smtClean="0"/>
              <a:t>=0</a:t>
            </a:r>
          </a:p>
          <a:p>
            <a:pPr marL="400050" indent="-400050" algn="l"/>
            <a:r>
              <a:rPr lang="en-US" altLang="ko-KR" sz="2400" b="0" dirty="0" smtClean="0"/>
              <a:t>(iii) K≈2,n</a:t>
            </a:r>
            <a:r>
              <a:rPr lang="el-GR" altLang="ko-KR" sz="2400" b="0" baseline="-25000" dirty="0" smtClean="0"/>
              <a:t>β</a:t>
            </a:r>
            <a:r>
              <a:rPr lang="en-US" altLang="ko-KR" sz="2400" b="0" dirty="0" smtClean="0"/>
              <a:t>=0,n</a:t>
            </a:r>
            <a:r>
              <a:rPr lang="el-GR" altLang="ko-KR" sz="2400" b="0" baseline="-25000" dirty="0" smtClean="0"/>
              <a:t>γ</a:t>
            </a:r>
            <a:r>
              <a:rPr lang="en-US" altLang="ko-KR" sz="2400" b="0" dirty="0" smtClean="0"/>
              <a:t>=0 (positive parity band) </a:t>
            </a:r>
          </a:p>
          <a:p>
            <a:pPr marL="400050" indent="-400050" algn="l"/>
            <a:r>
              <a:rPr lang="en-US" altLang="ko-KR" sz="2400" b="0" dirty="0" smtClean="0"/>
              <a:t>(iv) K≈0,n</a:t>
            </a:r>
            <a:r>
              <a:rPr lang="el-GR" altLang="ko-KR" sz="2400" b="0" baseline="-25000" dirty="0" smtClean="0"/>
              <a:t>β</a:t>
            </a:r>
            <a:r>
              <a:rPr lang="en-US" altLang="ko-KR" sz="2400" b="0" dirty="0" smtClean="0"/>
              <a:t>=0,n</a:t>
            </a:r>
            <a:r>
              <a:rPr lang="el-GR" altLang="ko-KR" sz="2400" b="0" baseline="-25000" dirty="0" smtClean="0"/>
              <a:t>γ</a:t>
            </a:r>
            <a:r>
              <a:rPr lang="en-US" altLang="ko-KR" sz="2400" b="0" dirty="0" smtClean="0"/>
              <a:t>=0 (negative parity band)  (v) K≈0,n</a:t>
            </a:r>
            <a:r>
              <a:rPr lang="el-GR" altLang="ko-KR" sz="2400" b="0" baseline="-25000" dirty="0" smtClean="0"/>
              <a:t>β</a:t>
            </a:r>
            <a:r>
              <a:rPr lang="en-US" altLang="ko-KR" sz="2400" b="0" dirty="0" smtClean="0"/>
              <a:t>=0,n</a:t>
            </a:r>
            <a:r>
              <a:rPr lang="el-GR" altLang="ko-KR" sz="2400" b="0" baseline="-25000" dirty="0" smtClean="0"/>
              <a:t>γ</a:t>
            </a:r>
            <a:r>
              <a:rPr lang="en-US" altLang="ko-KR" sz="2400" b="0" dirty="0" smtClean="0"/>
              <a:t>=1 </a:t>
            </a:r>
            <a:endParaRPr lang="ko-KR" alt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/>
              <a:t> 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357166"/>
            <a:ext cx="9286908" cy="692150"/>
          </a:xfrm>
        </p:spPr>
        <p:txBody>
          <a:bodyPr/>
          <a:lstStyle/>
          <a:p>
            <a:pPr eaLnBrk="1" hangingPunct="1"/>
            <a:r>
              <a:rPr lang="en-US" altLang="ko-KR" sz="2900" baseline="30000" dirty="0" smtClean="0">
                <a:solidFill>
                  <a:srgbClr val="0000CC"/>
                </a:solidFill>
                <a:latin typeface="Comic Sans MS" pitchFamily="66" charset="0"/>
              </a:rPr>
              <a:t>120</a:t>
            </a:r>
            <a:r>
              <a:rPr lang="en-US" altLang="ko-KR" sz="2900" dirty="0" smtClean="0">
                <a:solidFill>
                  <a:srgbClr val="0000CC"/>
                </a:solidFill>
                <a:latin typeface="Comic Sans MS" pitchFamily="66" charset="0"/>
              </a:rPr>
              <a:t>Sn total neutron &amp; proton reaction cross sections</a:t>
            </a:r>
          </a:p>
        </p:txBody>
      </p:sp>
      <p:pic>
        <p:nvPicPr>
          <p:cNvPr id="5" name="그림 4" descr="Fig2_TOTA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71546"/>
            <a:ext cx="6500858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nSn120-e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215" y="642918"/>
            <a:ext cx="3554643" cy="6215082"/>
          </a:xfrm>
          <a:prstGeom prst="rect">
            <a:avLst/>
          </a:prstGeom>
        </p:spPr>
      </p:pic>
      <p:pic>
        <p:nvPicPr>
          <p:cNvPr id="8" name="그림 7" descr="nSn116-el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642918"/>
            <a:ext cx="3554642" cy="6215082"/>
          </a:xfrm>
          <a:prstGeom prst="rect">
            <a:avLst/>
          </a:prstGeom>
        </p:spPr>
      </p:pic>
      <p:pic>
        <p:nvPicPr>
          <p:cNvPr id="9" name="그림 8" descr="nSn118-el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1" y="642918"/>
            <a:ext cx="3554643" cy="6215082"/>
          </a:xfrm>
          <a:prstGeom prst="rect">
            <a:avLst/>
          </a:prstGeom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  </a:t>
            </a:r>
          </a:p>
          <a:p>
            <a:pPr eaLnBrk="1" hangingPunct="1">
              <a:buFontTx/>
              <a:buNone/>
            </a:pPr>
            <a:endParaRPr lang="en-US" altLang="ko-KR" dirty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86808" cy="77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rgbClr val="0000CC"/>
                </a:solidFill>
                <a:latin typeface="Comic Sans MS" pitchFamily="66" charset="0"/>
              </a:rPr>
              <a:t>Neutron elastic scattering cross sections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10" y="1500174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/>
              <a:t>116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)             </a:t>
            </a:r>
            <a:r>
              <a:rPr lang="en-US" altLang="ko-KR" sz="2800" b="0" baseline="30000" dirty="0" smtClean="0"/>
              <a:t>118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)             </a:t>
            </a:r>
            <a:r>
              <a:rPr lang="en-US" altLang="ko-KR" sz="2800" b="0" baseline="30000" dirty="0" smtClean="0"/>
              <a:t>120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)        </a:t>
            </a:r>
            <a:endParaRPr lang="ko-KR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nSn120-2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18" y="642918"/>
            <a:ext cx="3432082" cy="6000792"/>
          </a:xfrm>
          <a:prstGeom prst="rect">
            <a:avLst/>
          </a:prstGeom>
        </p:spPr>
      </p:pic>
      <p:pic>
        <p:nvPicPr>
          <p:cNvPr id="7" name="그림 6" descr="nSn118-2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642919"/>
            <a:ext cx="3429024" cy="5995446"/>
          </a:xfrm>
          <a:prstGeom prst="rect">
            <a:avLst/>
          </a:prstGeom>
        </p:spPr>
      </p:pic>
      <p:pic>
        <p:nvPicPr>
          <p:cNvPr id="6" name="그림 5" descr="nSn116-2p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918"/>
            <a:ext cx="3428992" cy="599539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786842" cy="71435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rgbClr val="0000CC"/>
                </a:solidFill>
                <a:latin typeface="Comic Sans MS" pitchFamily="66" charset="0"/>
              </a:rPr>
              <a:t>Neutron inelastic scattering cross sections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1285860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/>
              <a:t>116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’)2</a:t>
            </a:r>
            <a:r>
              <a:rPr lang="en-US" altLang="ko-KR" sz="2800" b="0" baseline="30000" dirty="0" smtClean="0"/>
              <a:t>+</a:t>
            </a:r>
            <a:r>
              <a:rPr lang="en-US" altLang="ko-KR" sz="2800" b="0" dirty="0" smtClean="0"/>
              <a:t>         </a:t>
            </a:r>
            <a:r>
              <a:rPr lang="en-US" altLang="ko-KR" sz="2800" b="0" baseline="30000" dirty="0" smtClean="0"/>
              <a:t>118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‘)2</a:t>
            </a:r>
            <a:r>
              <a:rPr lang="en-US" altLang="ko-KR" sz="2800" b="0" baseline="30000" dirty="0" smtClean="0"/>
              <a:t>+</a:t>
            </a:r>
            <a:r>
              <a:rPr lang="en-US" altLang="ko-KR" sz="2800" b="0" dirty="0" smtClean="0"/>
              <a:t>         </a:t>
            </a:r>
            <a:r>
              <a:rPr lang="en-US" altLang="ko-KR" sz="2800" b="0" baseline="30000" dirty="0" smtClean="0"/>
              <a:t>120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’)2</a:t>
            </a:r>
            <a:r>
              <a:rPr lang="en-US" altLang="ko-KR" sz="2800" b="0" baseline="30000" dirty="0" smtClean="0"/>
              <a:t>+</a:t>
            </a:r>
            <a:r>
              <a:rPr lang="en-US" altLang="ko-KR" sz="2800" b="0" dirty="0" smtClean="0"/>
              <a:t>        </a:t>
            </a:r>
            <a:endParaRPr lang="ko-KR" altLang="en-US" sz="2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571480"/>
            <a:ext cx="20717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71480"/>
            <a:ext cx="20717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3702" y="571480"/>
            <a:ext cx="20717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nSn116-3m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1480"/>
            <a:ext cx="3214678" cy="6072182"/>
          </a:xfrm>
          <a:prstGeom prst="rect">
            <a:avLst/>
          </a:prstGeom>
        </p:spPr>
      </p:pic>
      <p:pic>
        <p:nvPicPr>
          <p:cNvPr id="14" name="그림 13" descr="nSn118-3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571480"/>
            <a:ext cx="3357586" cy="6072230"/>
          </a:xfrm>
          <a:prstGeom prst="rect">
            <a:avLst/>
          </a:prstGeom>
        </p:spPr>
      </p:pic>
      <p:pic>
        <p:nvPicPr>
          <p:cNvPr id="12" name="그림 11" descr="nSn120-3m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8" y="571480"/>
            <a:ext cx="3500462" cy="600079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429684" cy="64291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rgbClr val="0000CC"/>
                </a:solidFill>
                <a:latin typeface="Comic Sans MS" pitchFamily="66" charset="0"/>
              </a:rPr>
              <a:t>Neutron inelastic scattering cross sections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142984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/>
              <a:t>116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’)3</a:t>
            </a:r>
            <a:r>
              <a:rPr lang="en-US" altLang="ko-KR" sz="3600" b="0" baseline="30000" dirty="0" smtClean="0">
                <a:solidFill>
                  <a:srgbClr val="FF0000"/>
                </a:solidFill>
              </a:rPr>
              <a:t>-</a:t>
            </a:r>
            <a:r>
              <a:rPr lang="en-US" altLang="ko-KR" sz="2800" b="0" dirty="0" smtClean="0"/>
              <a:t>        </a:t>
            </a:r>
            <a:r>
              <a:rPr lang="en-US" altLang="ko-KR" sz="2800" b="0" baseline="30000" dirty="0" smtClean="0"/>
              <a:t>118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‘)3</a:t>
            </a:r>
            <a:r>
              <a:rPr lang="en-US" altLang="ko-KR" sz="3600" b="0" baseline="30000" dirty="0" smtClean="0">
                <a:solidFill>
                  <a:srgbClr val="FF0000"/>
                </a:solidFill>
              </a:rPr>
              <a:t>-</a:t>
            </a:r>
            <a:r>
              <a:rPr lang="en-US" altLang="ko-KR" sz="2800" b="0" dirty="0" smtClean="0"/>
              <a:t>          </a:t>
            </a:r>
            <a:r>
              <a:rPr lang="en-US" altLang="ko-KR" sz="2800" b="0" baseline="30000" dirty="0" smtClean="0"/>
              <a:t>120</a:t>
            </a:r>
            <a:r>
              <a:rPr lang="en-US" altLang="ko-KR" sz="2800" b="0" dirty="0" smtClean="0"/>
              <a:t>Sn(</a:t>
            </a:r>
            <a:r>
              <a:rPr lang="en-US" altLang="ko-KR" sz="2800" b="0" dirty="0" err="1" smtClean="0"/>
              <a:t>n,n</a:t>
            </a:r>
            <a:r>
              <a:rPr lang="en-US" altLang="ko-KR" sz="2800" b="0" dirty="0" smtClean="0"/>
              <a:t>’)3</a:t>
            </a:r>
            <a:r>
              <a:rPr lang="en-US" altLang="ko-KR" sz="3600" b="0" baseline="30000" dirty="0" smtClean="0">
                <a:solidFill>
                  <a:srgbClr val="FF0000"/>
                </a:solidFill>
              </a:rPr>
              <a:t>-</a:t>
            </a:r>
            <a:r>
              <a:rPr lang="en-US" altLang="ko-KR" sz="2800" b="0" dirty="0" smtClean="0"/>
              <a:t>        </a:t>
            </a:r>
            <a:endParaRPr lang="ko-KR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pSn120-e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14356"/>
            <a:ext cx="3140375" cy="6143644"/>
          </a:xfrm>
          <a:prstGeom prst="rect">
            <a:avLst/>
          </a:prstGeom>
        </p:spPr>
      </p:pic>
      <p:pic>
        <p:nvPicPr>
          <p:cNvPr id="11" name="그림 10" descr="pSn118-el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714356"/>
            <a:ext cx="3140375" cy="6143644"/>
          </a:xfrm>
          <a:prstGeom prst="rect">
            <a:avLst/>
          </a:prstGeom>
        </p:spPr>
      </p:pic>
      <p:pic>
        <p:nvPicPr>
          <p:cNvPr id="9" name="그림 8" descr="pSn116-el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4356"/>
            <a:ext cx="3140375" cy="6143644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501090" cy="642917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</a:rPr>
              <a:t>Proton elastic scattering cross sections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>
              <a:buFontTx/>
              <a:buNone/>
            </a:pPr>
            <a:r>
              <a:rPr lang="en-US" altLang="ko-KR" dirty="0" smtClean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21495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>
                <a:solidFill>
                  <a:srgbClr val="FF0000"/>
                </a:solidFill>
              </a:rPr>
              <a:t>      116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)      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118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)         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120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)        </a:t>
            </a:r>
            <a:endParaRPr lang="ko-KR" altLang="en-US" sz="2800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71480"/>
            <a:ext cx="65722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  <a:solidFill>
            <a:srgbClr val="3333CC"/>
          </a:solidFill>
        </p:spPr>
        <p:txBody>
          <a:bodyPr/>
          <a:lstStyle/>
          <a:p>
            <a:pPr algn="l"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 Why Study Tin Isotopes ? </a:t>
            </a:r>
            <a:r>
              <a:rPr lang="en-US" altLang="ko-KR" sz="3200" b="1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1075"/>
            <a:ext cx="8929718" cy="5072063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A main component of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nuclear reactor material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A candidate material for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superconducting magnets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in fusion reactors.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Energy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splittings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of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yrast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0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+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, 2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+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, 4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+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and 6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+ 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levels are irregular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 smtClean="0">
                <a:solidFill>
                  <a:srgbClr val="000099"/>
                </a:solidFill>
                <a:latin typeface="Comic Sans MS" pitchFamily="66" charset="0"/>
              </a:rPr>
              <a:t>  ⇒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may suggest non-harmonic 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vibrational</a:t>
            </a:r>
            <a:r>
              <a:rPr lang="en-US" altLang="ko-K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states?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Sn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isotopes are single-closed-shell nuclei of Z=50.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determine </a:t>
            </a:r>
            <a:r>
              <a:rPr lang="en-US" altLang="ko-KR" sz="2800" kern="1200" dirty="0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whether the calculations using a self-consistent CC optical model may produce different nuclear deformations for different external probes (protons, neutrons) for </a:t>
            </a:r>
            <a:r>
              <a:rPr lang="en-US" altLang="ko-KR" sz="2800" kern="1200" dirty="0" err="1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Sn</a:t>
            </a:r>
            <a:r>
              <a:rPr lang="en-US" altLang="ko-KR" sz="2800" kern="1200" dirty="0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 isotopes.</a:t>
            </a:r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endParaRPr lang="en-US" altLang="ko-KR" sz="28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pSn120-2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71480"/>
            <a:ext cx="3636359" cy="6286520"/>
          </a:xfrm>
          <a:prstGeom prst="rect">
            <a:avLst/>
          </a:prstGeom>
        </p:spPr>
      </p:pic>
      <p:pic>
        <p:nvPicPr>
          <p:cNvPr id="16" name="그림 15" descr="pSn118-2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556182"/>
            <a:ext cx="3604250" cy="6301818"/>
          </a:xfrm>
          <a:prstGeom prst="rect">
            <a:avLst/>
          </a:prstGeom>
        </p:spPr>
      </p:pic>
      <p:pic>
        <p:nvPicPr>
          <p:cNvPr id="10" name="그림 9" descr="pSn116-2p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500042"/>
            <a:ext cx="3636359" cy="6357958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501090" cy="642917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</a:rPr>
              <a:t>Proton inelastic scattering cross sections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142984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>
                <a:solidFill>
                  <a:srgbClr val="FF0000"/>
                </a:solidFill>
              </a:rPr>
              <a:t>  116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’)2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+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118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‘)2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+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120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’)2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+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 </a:t>
            </a:r>
            <a:endParaRPr lang="ko-KR" altLang="en-US" sz="2800" b="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298" y="500042"/>
            <a:ext cx="20717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pSn120-3m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1" y="428604"/>
            <a:ext cx="3500430" cy="6429396"/>
          </a:xfrm>
          <a:prstGeom prst="rect">
            <a:avLst/>
          </a:prstGeom>
        </p:spPr>
      </p:pic>
      <p:pic>
        <p:nvPicPr>
          <p:cNvPr id="12" name="그림 11" descr="pSn118-3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28604"/>
            <a:ext cx="3575199" cy="6429396"/>
          </a:xfrm>
          <a:prstGeom prst="rect">
            <a:avLst/>
          </a:prstGeom>
        </p:spPr>
      </p:pic>
      <p:pic>
        <p:nvPicPr>
          <p:cNvPr id="9" name="그림 8" descr="pSn116-3m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04"/>
            <a:ext cx="3428992" cy="642939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500042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</a:rPr>
              <a:t> Proton inelastic scattering off 3</a:t>
            </a:r>
            <a:r>
              <a:rPr lang="en-US" altLang="ko-KR" sz="3200" baseline="30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</a:rPr>
              <a:t> state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>
                <a:solidFill>
                  <a:srgbClr val="FF0000"/>
                </a:solidFill>
              </a:rPr>
              <a:t>    116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’)3</a:t>
            </a:r>
            <a:r>
              <a:rPr lang="en-US" altLang="ko-KR" sz="3600" b="0" baseline="30000" dirty="0" smtClean="0">
                <a:solidFill>
                  <a:srgbClr val="3333CC"/>
                </a:solidFill>
              </a:rPr>
              <a:t>- 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118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‘)3</a:t>
            </a:r>
            <a:r>
              <a:rPr lang="en-US" altLang="ko-KR" sz="3600" b="0" baseline="30000" dirty="0" smtClean="0">
                <a:solidFill>
                  <a:srgbClr val="3333CC"/>
                </a:solidFill>
              </a:rPr>
              <a:t>-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 </a:t>
            </a:r>
            <a:r>
              <a:rPr lang="en-US" altLang="ko-KR" sz="2800" b="0" baseline="30000" dirty="0" smtClean="0">
                <a:solidFill>
                  <a:srgbClr val="FF0000"/>
                </a:solidFill>
              </a:rPr>
              <a:t>120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FF0000"/>
                </a:solidFill>
              </a:rPr>
              <a:t>p,p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’)3</a:t>
            </a:r>
            <a:r>
              <a:rPr lang="en-US" altLang="ko-KR" sz="3600" b="0" baseline="30000" dirty="0" smtClean="0">
                <a:solidFill>
                  <a:srgbClr val="3333CC"/>
                </a:solidFill>
              </a:rPr>
              <a:t>- </a:t>
            </a:r>
            <a:r>
              <a:rPr lang="en-US" altLang="ko-KR" sz="2800" b="0" dirty="0" smtClean="0">
                <a:solidFill>
                  <a:srgbClr val="FF0000"/>
                </a:solidFill>
              </a:rPr>
              <a:t>        </a:t>
            </a:r>
            <a:endParaRPr lang="ko-KR" altLang="en-US" sz="2800" b="0" dirty="0">
              <a:solidFill>
                <a:srgbClr val="FF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57224" y="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en-US" altLang="ko-KR" sz="3200" dirty="0" smtClean="0">
                <a:solidFill>
                  <a:srgbClr val="FF33CC"/>
                </a:solidFill>
              </a:rPr>
              <a:t>Quasi-elastic </a:t>
            </a:r>
            <a:r>
              <a:rPr lang="en-US" altLang="ko-KR" sz="3200" dirty="0" smtClean="0">
                <a:solidFill>
                  <a:srgbClr val="00B050"/>
                </a:solidFill>
              </a:rPr>
              <a:t>(</a:t>
            </a:r>
            <a:r>
              <a:rPr lang="en-US" altLang="ko-KR" sz="3200" dirty="0" err="1" smtClean="0">
                <a:solidFill>
                  <a:srgbClr val="00B050"/>
                </a:solidFill>
              </a:rPr>
              <a:t>p,n</a:t>
            </a:r>
            <a:r>
              <a:rPr lang="en-US" altLang="ko-KR" sz="3200" dirty="0" smtClean="0">
                <a:solidFill>
                  <a:srgbClr val="00B050"/>
                </a:solidFill>
              </a:rPr>
              <a:t>) reactions</a:t>
            </a:r>
            <a:endParaRPr lang="en-US" altLang="ko-KR" sz="3200" dirty="0" smtClean="0">
              <a:solidFill>
                <a:srgbClr val="FF33CC"/>
              </a:solidFill>
            </a:endParaRPr>
          </a:p>
        </p:txBody>
      </p:sp>
      <p:pic>
        <p:nvPicPr>
          <p:cNvPr id="11" name="그림 10" descr="p118n-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785794"/>
            <a:ext cx="3472926" cy="6072206"/>
          </a:xfrm>
          <a:prstGeom prst="rect">
            <a:avLst/>
          </a:prstGeom>
        </p:spPr>
      </p:pic>
      <p:pic>
        <p:nvPicPr>
          <p:cNvPr id="12" name="그림 11" descr="p120n-0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785794"/>
            <a:ext cx="3500431" cy="6072205"/>
          </a:xfrm>
          <a:prstGeom prst="rect">
            <a:avLst/>
          </a:prstGeom>
        </p:spPr>
      </p:pic>
      <p:pic>
        <p:nvPicPr>
          <p:cNvPr id="13" name="그림 12" descr="p116n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5794"/>
            <a:ext cx="3472926" cy="60722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5643578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baseline="30000" dirty="0" smtClean="0">
                <a:solidFill>
                  <a:srgbClr val="00B050"/>
                </a:solidFill>
              </a:rPr>
              <a:t>  116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00B050"/>
                </a:solidFill>
              </a:rPr>
              <a:t>p,n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)</a:t>
            </a:r>
            <a:r>
              <a:rPr lang="en-US" altLang="ko-KR" sz="3600" b="0" baseline="30000" dirty="0" smtClean="0">
                <a:solidFill>
                  <a:srgbClr val="00B050"/>
                </a:solidFill>
              </a:rPr>
              <a:t> 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           </a:t>
            </a:r>
            <a:r>
              <a:rPr lang="en-US" altLang="ko-KR" sz="2800" b="0" baseline="30000" dirty="0" smtClean="0">
                <a:solidFill>
                  <a:srgbClr val="00B050"/>
                </a:solidFill>
              </a:rPr>
              <a:t>118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00B050"/>
                </a:solidFill>
              </a:rPr>
              <a:t>p,n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)         </a:t>
            </a:r>
            <a:r>
              <a:rPr lang="en-US" altLang="ko-KR" sz="2800" b="0" baseline="30000" dirty="0" smtClean="0">
                <a:solidFill>
                  <a:srgbClr val="00B050"/>
                </a:solidFill>
              </a:rPr>
              <a:t>120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Sn(</a:t>
            </a:r>
            <a:r>
              <a:rPr lang="en-US" altLang="ko-KR" sz="2800" b="0" dirty="0" err="1" smtClean="0">
                <a:solidFill>
                  <a:srgbClr val="00B050"/>
                </a:solidFill>
              </a:rPr>
              <a:t>p,n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)</a:t>
            </a:r>
            <a:r>
              <a:rPr lang="en-US" altLang="ko-KR" sz="3600" b="0" baseline="30000" dirty="0" smtClean="0">
                <a:solidFill>
                  <a:srgbClr val="00B050"/>
                </a:solidFill>
              </a:rPr>
              <a:t> </a:t>
            </a:r>
            <a:r>
              <a:rPr lang="en-US" altLang="ko-KR" sz="2800" b="0" dirty="0" smtClean="0">
                <a:solidFill>
                  <a:srgbClr val="00B050"/>
                </a:solidFill>
              </a:rPr>
              <a:t>        </a:t>
            </a:r>
            <a:endParaRPr lang="ko-KR" altLang="en-US" sz="2800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rgbClr val="0000CC"/>
                </a:solidFill>
                <a:latin typeface="Comic Sans MS" pitchFamily="66" charset="0"/>
              </a:rPr>
              <a:t>Deformation Parameters</a:t>
            </a:r>
          </a:p>
        </p:txBody>
      </p:sp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857224" y="1785926"/>
          <a:ext cx="7343775" cy="3475039"/>
        </p:xfrm>
        <a:graphic>
          <a:graphicData uri="http://schemas.openxmlformats.org/drawingml/2006/table">
            <a:tbl>
              <a:tblPr/>
              <a:tblGrid>
                <a:gridCol w="1423987"/>
                <a:gridCol w="1111250"/>
                <a:gridCol w="1136650"/>
                <a:gridCol w="1223963"/>
                <a:gridCol w="1223962"/>
                <a:gridCol w="1223963"/>
              </a:tblGrid>
              <a:tr h="3317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Isotope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β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20</a:t>
                      </a:r>
                      <a:endParaRPr kumimoji="1" lang="el-GR" altLang="ko-KR" sz="2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β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β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116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-0.080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118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-0.060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120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-0.094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91440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For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116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118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120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Sn,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33CC"/>
                </a:solidFill>
                <a:latin typeface="Comic Sans MS" pitchFamily="66" charset="0"/>
              </a:rPr>
              <a:t>Collective level structures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33CC"/>
                </a:solidFill>
                <a:latin typeface="Comic Sans MS" pitchFamily="66" charset="0"/>
              </a:rPr>
              <a:t>Total neutron cross sections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33CC"/>
                </a:solidFill>
                <a:latin typeface="Comic Sans MS" pitchFamily="66" charset="0"/>
              </a:rPr>
              <a:t>Nucleon elastic/inelastic scattering cross sections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33CC"/>
                </a:solidFill>
                <a:latin typeface="Comic Sans MS" pitchFamily="66" charset="0"/>
              </a:rPr>
              <a:t>Quasi-elastic </a:t>
            </a:r>
            <a:r>
              <a:rPr lang="en-US" altLang="ko-KR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altLang="ko-KR" dirty="0" err="1" smtClean="0">
                <a:solidFill>
                  <a:srgbClr val="00B050"/>
                </a:solidFill>
                <a:latin typeface="Comic Sans MS" pitchFamily="66" charset="0"/>
              </a:rPr>
              <a:t>p,n</a:t>
            </a:r>
            <a:r>
              <a:rPr lang="en-US" altLang="ko-KR" dirty="0" smtClean="0">
                <a:solidFill>
                  <a:srgbClr val="00B050"/>
                </a:solidFill>
                <a:latin typeface="Comic Sans MS" pitchFamily="66" charset="0"/>
              </a:rPr>
              <a:t>) reactions.</a:t>
            </a:r>
            <a:endParaRPr lang="en-US" altLang="ko-KR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b="1" dirty="0" smtClean="0">
                <a:solidFill>
                  <a:srgbClr val="FF0000"/>
                </a:solidFill>
                <a:latin typeface="Comic Sans MS" pitchFamily="66" charset="0"/>
              </a:rPr>
              <a:t>⇒ 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well described within the soft-rotator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     model self-consistently. </a:t>
            </a:r>
          </a:p>
          <a:p>
            <a:pPr eaLnBrk="1" hangingPunct="1"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   [ </a:t>
            </a:r>
            <a:r>
              <a:rPr lang="el-GR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χ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: 6.882(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116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Sn), 8.369(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118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Sn), 6.74(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120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Sn) ] 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105400" y="21955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endParaRPr kumimoji="0" lang="en-US" altLang="ko-KR" sz="1400" b="0">
              <a:solidFill>
                <a:srgbClr val="FF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00600" y="4710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endParaRPr kumimoji="0" lang="en-US" altLang="ko-KR" sz="14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Present soft-rotator model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876925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>
                <a:latin typeface="Comic Sans MS" pitchFamily="66" charset="0"/>
              </a:rPr>
              <a:t>     - Lee et al., PRC 79, 064612 (‘09)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- </a:t>
            </a:r>
            <a:r>
              <a:rPr kumimoji="0" lang="en-US" altLang="ko-KR" sz="2000" kern="1200" dirty="0" err="1" smtClean="0">
                <a:latin typeface="Comic Sans MS" pitchFamily="66" charset="0"/>
                <a:ea typeface="굴림" charset="-127"/>
              </a:rPr>
              <a:t>Soukhovitskii</a:t>
            </a: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et al., PRC 72, 024604 (‘05)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- Capote et al., PRC 72, 064610 (‘05) 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- </a:t>
            </a:r>
            <a:r>
              <a:rPr kumimoji="0" lang="en-US" altLang="ko-KR" sz="2000" kern="1200" dirty="0" err="1" smtClean="0">
                <a:latin typeface="Comic Sans MS" pitchFamily="66" charset="0"/>
                <a:ea typeface="굴림" charset="-127"/>
              </a:rPr>
              <a:t>Soukhovitskii</a:t>
            </a: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et al.,  </a:t>
            </a:r>
            <a:r>
              <a:rPr lang="en-US" altLang="ko-KR" sz="2000" dirty="0" smtClean="0">
                <a:latin typeface="Comic Sans MS" pitchFamily="66" charset="0"/>
              </a:rPr>
              <a:t>J. Physics G 30, 905(‘04)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ko-KR" sz="2000" dirty="0" smtClean="0">
              <a:latin typeface="Comic Sans MS" pitchFamily="66" charset="0"/>
            </a:endParaRP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Non-axial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quadrupole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,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octupole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,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hexadecapole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deformations</a:t>
            </a:r>
            <a:r>
              <a:rPr lang="el-GR" altLang="ko-KR" sz="2800" b="1" dirty="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endParaRPr lang="en-US" altLang="ko-KR" sz="2800" b="1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ko-KR" sz="2800" dirty="0" smtClean="0">
                <a:solidFill>
                  <a:srgbClr val="3333CC"/>
                </a:solidFill>
                <a:latin typeface="Lucida Grande" pitchFamily="1" charset="0"/>
              </a:rPr>
              <a:t>γ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-vibrations </a:t>
            </a:r>
            <a:endParaRPr lang="ko-KR" altLang="el-G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Soft-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octupole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and rigid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</a:rPr>
              <a:t>hexadecapole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deformations</a:t>
            </a: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 Identify positive and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negative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 parity bands, associated with </a:t>
            </a:r>
            <a:r>
              <a:rPr lang="en-US" altLang="ko-KR" sz="2800" dirty="0" err="1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octupole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 surface vibrations</a:t>
            </a:r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Calculations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1075"/>
            <a:ext cx="8929718" cy="5876925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err="1" smtClean="0">
                <a:solidFill>
                  <a:srgbClr val="0000CC"/>
                </a:solidFill>
                <a:latin typeface="Comic Sans MS" pitchFamily="66" charset="0"/>
              </a:rPr>
              <a:t>i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) Nuclear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Hamiltonian parameters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to reproduce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   experimental collective levels </a:t>
            </a:r>
          </a:p>
          <a:p>
            <a:pPr>
              <a:buNone/>
            </a:pPr>
            <a:r>
              <a:rPr lang="en-US" altLang="ko-KR" sz="2800" dirty="0" smtClean="0">
                <a:latin typeface="Comic Sans MS" pitchFamily="66" charset="0"/>
              </a:rPr>
              <a:t>   (</a:t>
            </a:r>
            <a:r>
              <a:rPr lang="en-US" altLang="ko-KR" sz="2800" kern="1200" dirty="0" smtClean="0">
                <a:latin typeface="Comic Sans MS" pitchFamily="66" charset="0"/>
                <a:ea typeface="굴림" pitchFamily="50" charset="-127"/>
              </a:rPr>
              <a:t>determined by fitting the calculated levels to the evaluated nuclear structure data )</a:t>
            </a:r>
          </a:p>
          <a:p>
            <a:pPr>
              <a:buNone/>
            </a:pPr>
            <a:r>
              <a:rPr lang="en-US" altLang="ko-KR" sz="2800" kern="1200" dirty="0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ii) </a:t>
            </a:r>
            <a:r>
              <a:rPr lang="en-US" altLang="ko-KR" sz="2800" kern="1200" dirty="0" err="1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Contruct</a:t>
            </a:r>
            <a:r>
              <a:rPr lang="en-US" altLang="ko-KR" sz="2800" kern="1200" dirty="0" smtClean="0">
                <a:solidFill>
                  <a:srgbClr val="3333CC"/>
                </a:solidFill>
                <a:latin typeface="Comic Sans MS" pitchFamily="66" charset="0"/>
                <a:ea typeface="굴림" pitchFamily="50" charset="-127"/>
              </a:rPr>
              <a:t> wave functions from these parameters.</a:t>
            </a:r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iii)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CC optical Model calculations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800" b="1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b="1" dirty="0" smtClean="0">
                <a:solidFill>
                  <a:srgbClr val="00B050"/>
                </a:solidFill>
                <a:latin typeface="Comic Sans MS" pitchFamily="66" charset="0"/>
              </a:rPr>
              <a:t>⇒</a:t>
            </a:r>
            <a:r>
              <a:rPr lang="en-US" altLang="ko-KR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altLang="ko-KR" b="1" dirty="0" smtClean="0">
                <a:solidFill>
                  <a:srgbClr val="00B050"/>
                </a:solidFill>
                <a:latin typeface="Comic Sans MS" pitchFamily="66" charset="0"/>
              </a:rPr>
              <a:t>“ Self-consistent !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5554663" cy="850900"/>
          </a:xfrm>
        </p:spPr>
        <p:txBody>
          <a:bodyPr/>
          <a:lstStyle/>
          <a:p>
            <a:pPr algn="l" eaLnBrk="1" hangingPunct="1"/>
            <a:r>
              <a:rPr lang="en-US" altLang="ko-KR" sz="3000" b="1" u="sng" dirty="0" smtClean="0">
                <a:solidFill>
                  <a:srgbClr val="3333CC"/>
                </a:solidFill>
                <a:latin typeface="Comic Sans MS" pitchFamily="66" charset="0"/>
              </a:rPr>
              <a:t>Present soft-rotator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35183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b="1" dirty="0" smtClean="0">
                <a:solidFill>
                  <a:srgbClr val="3333CC"/>
                </a:solidFill>
                <a:latin typeface="Comic Sans MS" pitchFamily="66" charset="0"/>
              </a:rPr>
              <a:t>⇒ 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Quite successful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in explaining 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Nuclear collective level structures,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Nucleon interaction cross sections,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Proton non-elastic scattering cross sections,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ko-KR" dirty="0" smtClean="0">
                <a:solidFill>
                  <a:srgbClr val="FF0000"/>
                </a:solidFill>
                <a:latin typeface="Lucida Grande" pitchFamily="1" charset="0"/>
              </a:rPr>
              <a:t>γ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 -transition probabilities,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 for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12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C,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28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Si,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56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Fe,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58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Ni, &amp; </a:t>
            </a:r>
            <a:r>
              <a:rPr lang="en-US" altLang="ko-KR" sz="2800" baseline="30000" dirty="0" smtClean="0">
                <a:solidFill>
                  <a:srgbClr val="3333CC"/>
                </a:solidFill>
                <a:latin typeface="Comic Sans MS" pitchFamily="66" charset="0"/>
              </a:rPr>
              <a:t>238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6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>
                <a:latin typeface="Comic Sans MS" pitchFamily="66" charset="0"/>
              </a:rPr>
              <a:t>       - Lee et al.,, PRC 79, 064612 (‘09)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  - </a:t>
            </a:r>
            <a:r>
              <a:rPr kumimoji="0" lang="en-US" altLang="ko-KR" sz="2000" kern="1200" dirty="0" err="1" smtClean="0">
                <a:latin typeface="Comic Sans MS" pitchFamily="66" charset="0"/>
                <a:ea typeface="굴림" charset="-127"/>
              </a:rPr>
              <a:t>Soukhovitskii</a:t>
            </a: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et al, PRC 72, 024604 (‘05)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  - Capote et al, PRC 72, 064610 (‘05) 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      - </a:t>
            </a:r>
            <a:r>
              <a:rPr kumimoji="0" lang="en-US" altLang="ko-KR" sz="2000" kern="1200" dirty="0" err="1" smtClean="0">
                <a:latin typeface="Comic Sans MS" pitchFamily="66" charset="0"/>
                <a:ea typeface="굴림" charset="-127"/>
              </a:rPr>
              <a:t>Soukhovitskii</a:t>
            </a:r>
            <a:r>
              <a:rPr kumimoji="0" lang="en-US" altLang="ko-KR" sz="2000" kern="1200" dirty="0" smtClean="0">
                <a:latin typeface="Comic Sans MS" pitchFamily="66" charset="0"/>
                <a:ea typeface="굴림" charset="-127"/>
              </a:rPr>
              <a:t> et al., </a:t>
            </a:r>
            <a:r>
              <a:rPr lang="en-US" altLang="ko-KR" sz="2000" dirty="0" smtClean="0">
                <a:latin typeface="Comic Sans MS" pitchFamily="66" charset="0"/>
              </a:rPr>
              <a:t>J. Physics G 30, 905(‘04)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>
                <a:latin typeface="Comic Sans MS" pitchFamily="66" charset="0"/>
              </a:rPr>
              <a:t>       - </a:t>
            </a:r>
            <a:r>
              <a:rPr lang="en-US" altLang="ko-KR" sz="2000" dirty="0" err="1" smtClean="0">
                <a:latin typeface="Comic Sans MS" pitchFamily="66" charset="0"/>
              </a:rPr>
              <a:t>Soukhovitskii</a:t>
            </a:r>
            <a:r>
              <a:rPr lang="en-US" altLang="ko-KR" sz="2000" dirty="0" smtClean="0">
                <a:latin typeface="Comic Sans MS" pitchFamily="66" charset="0"/>
              </a:rPr>
              <a:t> et al., J. </a:t>
            </a:r>
            <a:r>
              <a:rPr lang="en-US" altLang="ko-KR" sz="2000" dirty="0" err="1" smtClean="0">
                <a:latin typeface="Comic Sans MS" pitchFamily="66" charset="0"/>
              </a:rPr>
              <a:t>Nucl</a:t>
            </a:r>
            <a:r>
              <a:rPr lang="en-US" altLang="ko-KR" sz="2000" dirty="0" smtClean="0">
                <a:latin typeface="Comic Sans MS" pitchFamily="66" charset="0"/>
              </a:rPr>
              <a:t>. Sci. Tech. 40, 69 (‘03),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>
                <a:latin typeface="Comic Sans MS" pitchFamily="66" charset="0"/>
              </a:rPr>
              <a:t>       - </a:t>
            </a:r>
            <a:r>
              <a:rPr lang="en-US" altLang="ko-KR" sz="2000" dirty="0" err="1" smtClean="0">
                <a:latin typeface="Comic Sans MS" pitchFamily="66" charset="0"/>
              </a:rPr>
              <a:t>Soukhovitskii</a:t>
            </a:r>
            <a:r>
              <a:rPr lang="en-US" altLang="ko-KR" sz="2000" dirty="0" smtClean="0">
                <a:latin typeface="Comic Sans MS" pitchFamily="66" charset="0"/>
              </a:rPr>
              <a:t> et al., PRC 62, 044605(‘00), NPA 624, 305 (‘98).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Picture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87841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Goals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35975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Consistent description of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collective nuclear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level structures &amp; nucleon scattering properties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  for </a:t>
            </a:r>
            <a:r>
              <a:rPr lang="en-US" altLang="ko-KR" sz="2800" baseline="30000" dirty="0" smtClean="0">
                <a:solidFill>
                  <a:srgbClr val="FF33CC"/>
                </a:solidFill>
                <a:latin typeface="Comic Sans MS" pitchFamily="66" charset="0"/>
              </a:rPr>
              <a:t>116,118,120</a:t>
            </a:r>
            <a:r>
              <a:rPr lang="en-US" altLang="ko-KR" sz="2800" dirty="0" smtClean="0">
                <a:solidFill>
                  <a:srgbClr val="FF33CC"/>
                </a:solidFill>
                <a:latin typeface="Comic Sans MS" pitchFamily="66" charset="0"/>
              </a:rPr>
              <a:t>Sn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using the soft-rotator model.</a:t>
            </a: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800" i="1" dirty="0" smtClean="0"/>
              <a:t> </a:t>
            </a:r>
            <a:endParaRPr lang="en-US" altLang="ko-KR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1269" name="타원 4"/>
          <p:cNvSpPr>
            <a:spLocks noChangeArrowheads="1"/>
          </p:cNvSpPr>
          <p:nvPr/>
        </p:nvSpPr>
        <p:spPr bwMode="auto">
          <a:xfrm>
            <a:off x="2214546" y="3929066"/>
            <a:ext cx="895374" cy="1210406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1270" name="타원 5"/>
          <p:cNvSpPr>
            <a:spLocks noChangeArrowheads="1"/>
          </p:cNvSpPr>
          <p:nvPr/>
        </p:nvSpPr>
        <p:spPr bwMode="auto">
          <a:xfrm>
            <a:off x="4071934" y="3857628"/>
            <a:ext cx="895374" cy="1210406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1272" name="타원 7"/>
          <p:cNvSpPr>
            <a:spLocks noChangeArrowheads="1"/>
          </p:cNvSpPr>
          <p:nvPr/>
        </p:nvSpPr>
        <p:spPr bwMode="auto">
          <a:xfrm>
            <a:off x="5929322" y="3929066"/>
            <a:ext cx="895374" cy="1210406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" y="4357694"/>
            <a:ext cx="57147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50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Description of soft-rotator model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0763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u="sng" dirty="0" smtClean="0">
                <a:solidFill>
                  <a:srgbClr val="00B050"/>
                </a:solidFill>
                <a:latin typeface="Comic Sans MS" pitchFamily="66" charset="0"/>
              </a:rPr>
              <a:t>ASSUME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: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An excited state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of even-even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non-spherical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nucleus can be described as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a combination  of rotation, </a:t>
            </a:r>
            <a:r>
              <a:rPr lang="el-GR" altLang="ko-KR" sz="2800" dirty="0" smtClean="0">
                <a:solidFill>
                  <a:srgbClr val="FF0000"/>
                </a:solidFill>
                <a:latin typeface="Lucida Grande" pitchFamily="1" charset="0"/>
              </a:rPr>
              <a:t>β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quadrupole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octupole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vibrations,  &amp; </a:t>
            </a:r>
            <a:r>
              <a:rPr lang="el-GR" altLang="ko-KR" sz="2800" dirty="0" smtClean="0">
                <a:solidFill>
                  <a:srgbClr val="FF0000"/>
                </a:solidFill>
                <a:latin typeface="Lucida Grande" pitchFamily="1" charset="0"/>
              </a:rPr>
              <a:t>γ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quadrupole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vibration.</a:t>
            </a:r>
          </a:p>
          <a:p>
            <a:pPr eaLnBrk="1" hangingPunct="1"/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    </a:t>
            </a:r>
            <a:r>
              <a:rPr lang="en-US" altLang="ko-KR" sz="2800" u="sng" dirty="0" err="1" smtClean="0">
                <a:solidFill>
                  <a:srgbClr val="0000CC"/>
                </a:solidFill>
                <a:latin typeface="Comic Sans MS" pitchFamily="66" charset="0"/>
              </a:rPr>
              <a:t>Multipole</a:t>
            </a:r>
            <a:r>
              <a:rPr lang="en-US" altLang="ko-KR" sz="2800" u="sng" dirty="0" smtClean="0">
                <a:solidFill>
                  <a:srgbClr val="0000CC"/>
                </a:solidFill>
                <a:latin typeface="Comic Sans MS" pitchFamily="66" charset="0"/>
              </a:rPr>
              <a:t>-deformed instant nuclear shape</a:t>
            </a: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                  Deformations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14348" y="4214818"/>
          <a:ext cx="6999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2920680" imgH="457200" progId="Equation.3">
                  <p:embed/>
                </p:oleObj>
              </mc:Choice>
              <mc:Fallback>
                <p:oleObj name="Equation" r:id="rId4" imgW="2920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214818"/>
                        <a:ext cx="6999287" cy="1095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258888" y="5445125"/>
          <a:ext cx="7921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317160" imgH="253800" progId="Equation.3">
                  <p:embed/>
                </p:oleObj>
              </mc:Choice>
              <mc:Fallback>
                <p:oleObj name="Equation" r:id="rId6" imgW="317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445125"/>
                        <a:ext cx="792162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850900"/>
          </a:xfrm>
        </p:spPr>
        <p:txBody>
          <a:bodyPr/>
          <a:lstStyle/>
          <a:p>
            <a:pPr algn="l" eaLnBrk="1" hangingPunct="1"/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  <a:r>
              <a:rPr lang="en-US" altLang="ko-KR" sz="3200" u="sng" dirty="0" smtClean="0">
                <a:solidFill>
                  <a:srgbClr val="3333CC"/>
                </a:solidFill>
                <a:latin typeface="Comic Sans MS" pitchFamily="66" charset="0"/>
              </a:rPr>
              <a:t>Hamiltonian of the soft-rotator model</a:t>
            </a:r>
            <a:r>
              <a:rPr lang="en-US" altLang="ko-KR" sz="32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eaLnBrk="1" hangingPunct="1"/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mic Sans MS" pitchFamily="66" charset="0"/>
              </a:rPr>
              <a:t>where,  </a:t>
            </a: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mic Sans MS" pitchFamily="66" charset="0"/>
              </a:rPr>
              <a:t>           </a:t>
            </a: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ko-KR" sz="2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928670"/>
          <a:ext cx="9144000" cy="111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4267080" imgH="457200" progId="Equation.3">
                  <p:embed/>
                </p:oleObj>
              </mc:Choice>
              <mc:Fallback>
                <p:oleObj name="Equation" r:id="rId4" imgW="4267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8670"/>
                        <a:ext cx="9144000" cy="11158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85786" y="2428868"/>
          <a:ext cx="7215238" cy="207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3797280" imgH="1091880" progId="Equation.3">
                  <p:embed/>
                </p:oleObj>
              </mc:Choice>
              <mc:Fallback>
                <p:oleObj name="Equation" r:id="rId6" imgW="3797280" imgH="1091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428868"/>
                        <a:ext cx="7215238" cy="2078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11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ko-KR" sz="2400" b="0">
              <a:solidFill>
                <a:schemeClr val="tx1"/>
              </a:solidFill>
              <a:latin typeface="굴림" charset="-127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2400" b="0">
                <a:solidFill>
                  <a:schemeClr val="tx1"/>
                </a:solidFill>
                <a:latin typeface="굴림" charset="-127"/>
              </a:rPr>
              <a:t>             </a:t>
            </a: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214282" y="4714884"/>
          <a:ext cx="8929718" cy="176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3708360" imgH="774360" progId="Equation.3">
                  <p:embed/>
                </p:oleObj>
              </mc:Choice>
              <mc:Fallback>
                <p:oleObj name="Equation" r:id="rId8" imgW="3708360" imgH="774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714884"/>
                        <a:ext cx="8929718" cy="176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chemeClr val="bg1"/>
                </a:solidFill>
                <a:latin typeface="Comic Sans MS" pitchFamily="66" charset="0"/>
              </a:rPr>
              <a:t> Description of soft-rotator model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0763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u="sng" dirty="0" smtClean="0">
                <a:solidFill>
                  <a:schemeClr val="hlink"/>
                </a:solidFill>
                <a:latin typeface="Comic Sans MS" pitchFamily="66" charset="0"/>
              </a:rPr>
              <a:t>ASSUME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: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An excited state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of even-even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non-spherical</a:t>
            </a:r>
            <a:r>
              <a:rPr lang="en-US" altLang="ko-KR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nucleus can be described as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a combination  of rotation, </a:t>
            </a:r>
            <a:r>
              <a:rPr lang="el-GR" altLang="ko-KR" sz="2800" dirty="0" smtClean="0">
                <a:solidFill>
                  <a:srgbClr val="FF0000"/>
                </a:solidFill>
                <a:latin typeface="Lucida Grande" pitchFamily="1" charset="0"/>
              </a:rPr>
              <a:t>β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quadrupole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octupole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vibrations,  &amp; </a:t>
            </a:r>
            <a:r>
              <a:rPr lang="el-GR" altLang="ko-KR" sz="2800" dirty="0" smtClean="0">
                <a:solidFill>
                  <a:srgbClr val="FF0000"/>
                </a:solidFill>
                <a:latin typeface="Lucida Grande" pitchFamily="1" charset="0"/>
              </a:rPr>
              <a:t>γ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altLang="ko-KR" sz="2800" dirty="0" err="1" smtClean="0">
                <a:solidFill>
                  <a:srgbClr val="FF0000"/>
                </a:solidFill>
                <a:latin typeface="Comic Sans MS" pitchFamily="66" charset="0"/>
              </a:rPr>
              <a:t>quadrupole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 vibration.</a:t>
            </a:r>
          </a:p>
          <a:p>
            <a:pPr eaLnBrk="1" hangingPunct="1"/>
            <a:endParaRPr lang="en-US" altLang="ko-KR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800" u="sng" dirty="0" err="1" smtClean="0">
                <a:solidFill>
                  <a:srgbClr val="0000CC"/>
                </a:solidFill>
                <a:latin typeface="Comic Sans MS" pitchFamily="66" charset="0"/>
              </a:rPr>
              <a:t>Multipole</a:t>
            </a:r>
            <a:r>
              <a:rPr lang="en-US" altLang="ko-KR" sz="2800" u="sng" dirty="0" smtClean="0">
                <a:solidFill>
                  <a:srgbClr val="0000CC"/>
                </a:solidFill>
                <a:latin typeface="Comic Sans MS" pitchFamily="66" charset="0"/>
              </a:rPr>
              <a:t>-deformed instant nuclear shape</a:t>
            </a: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/>
            <a:endParaRPr lang="en-US" altLang="ko-KR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0000CC"/>
                </a:solidFill>
                <a:latin typeface="Comic Sans MS" pitchFamily="66" charset="0"/>
              </a:rPr>
              <a:t>                  Deformations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00113" y="4149725"/>
          <a:ext cx="6999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4" imgW="2920680" imgH="457200" progId="Equation.3">
                  <p:embed/>
                </p:oleObj>
              </mc:Choice>
              <mc:Fallback>
                <p:oleObj name="Equation" r:id="rId4" imgW="2920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6999287" cy="1095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258888" y="5445125"/>
          <a:ext cx="7921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6" imgW="317160" imgH="253800" progId="Equation.3">
                  <p:embed/>
                </p:oleObj>
              </mc:Choice>
              <mc:Fallback>
                <p:oleObj name="Equation" r:id="rId6" imgW="317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445125"/>
                        <a:ext cx="792162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7442893" y="642918"/>
            <a:ext cx="1701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(Review)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890</Words>
  <Application>Microsoft Office PowerPoint</Application>
  <PresentationFormat>화면 슬라이드 쇼(4:3)</PresentationFormat>
  <Paragraphs>239</Paragraphs>
  <Slides>24</Slides>
  <Notes>24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기본 디자인</vt:lpstr>
      <vt:lpstr>Equation</vt:lpstr>
      <vt:lpstr>Consistent analysis of nuclear level structures  and nucleon interaction data of Sn isotopes </vt:lpstr>
      <vt:lpstr> Why Study Tin Isotopes ?  </vt:lpstr>
      <vt:lpstr>Present soft-rotator model </vt:lpstr>
      <vt:lpstr>Calculations</vt:lpstr>
      <vt:lpstr>Present soft-rotator model</vt:lpstr>
      <vt:lpstr>Goals</vt:lpstr>
      <vt:lpstr>Description of soft-rotator model</vt:lpstr>
      <vt:lpstr>  Hamiltonian of the soft-rotator model </vt:lpstr>
      <vt:lpstr> Description of soft-rotator model</vt:lpstr>
      <vt:lpstr> </vt:lpstr>
      <vt:lpstr> </vt:lpstr>
      <vt:lpstr>PowerPoint 프레젠테이션</vt:lpstr>
      <vt:lpstr>Applications to Sn isotopes</vt:lpstr>
      <vt:lpstr> </vt:lpstr>
      <vt:lpstr>120Sn total neutron &amp; proton reaction cross sections</vt:lpstr>
      <vt:lpstr>Neutron elastic scattering cross sections</vt:lpstr>
      <vt:lpstr>Neutron inelastic scattering cross sections</vt:lpstr>
      <vt:lpstr>Neutron inelastic scattering cross sections</vt:lpstr>
      <vt:lpstr>Proton elastic scattering cross sections </vt:lpstr>
      <vt:lpstr>Proton inelastic scattering cross sections </vt:lpstr>
      <vt:lpstr> Proton inelastic scattering off 3- state </vt:lpstr>
      <vt:lpstr>  </vt:lpstr>
      <vt:lpstr>Deformation Parameters</vt:lpstr>
      <vt:lpstr>Summary</vt:lpstr>
    </vt:vector>
  </TitlesOfParts>
  <Company>Sejong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Soft-rotator model </dc:title>
  <dc:creator>Jeong-Yeon Lee</dc:creator>
  <cp:lastModifiedBy>Yeon</cp:lastModifiedBy>
  <cp:revision>155</cp:revision>
  <dcterms:created xsi:type="dcterms:W3CDTF">2004-10-14T04:02:05Z</dcterms:created>
  <dcterms:modified xsi:type="dcterms:W3CDTF">2010-05-31T18:54:10Z</dcterms:modified>
</cp:coreProperties>
</file>